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2" r:id="rId1"/>
    <p:sldMasterId id="2147483653" r:id="rId2"/>
    <p:sldMasterId id="2147483655" r:id="rId3"/>
    <p:sldMasterId id="2147483656" r:id="rId4"/>
  </p:sldMasterIdLst>
  <p:notesMasterIdLst>
    <p:notesMasterId r:id="rId43"/>
  </p:notesMasterIdLst>
  <p:handoutMasterIdLst>
    <p:handoutMasterId r:id="rId44"/>
  </p:handoutMasterIdLst>
  <p:sldIdLst>
    <p:sldId id="256" r:id="rId5"/>
    <p:sldId id="258" r:id="rId6"/>
    <p:sldId id="338" r:id="rId7"/>
    <p:sldId id="432" r:id="rId8"/>
    <p:sldId id="464" r:id="rId9"/>
    <p:sldId id="436" r:id="rId10"/>
    <p:sldId id="438" r:id="rId11"/>
    <p:sldId id="439" r:id="rId12"/>
    <p:sldId id="465" r:id="rId13"/>
    <p:sldId id="441" r:id="rId14"/>
    <p:sldId id="442" r:id="rId15"/>
    <p:sldId id="446" r:id="rId16"/>
    <p:sldId id="453" r:id="rId17"/>
    <p:sldId id="454" r:id="rId18"/>
    <p:sldId id="455" r:id="rId19"/>
    <p:sldId id="459" r:id="rId20"/>
    <p:sldId id="460" r:id="rId21"/>
    <p:sldId id="463" r:id="rId22"/>
    <p:sldId id="361" r:id="rId23"/>
    <p:sldId id="363" r:id="rId24"/>
    <p:sldId id="379" r:id="rId25"/>
    <p:sldId id="364" r:id="rId26"/>
    <p:sldId id="394" r:id="rId27"/>
    <p:sldId id="393" r:id="rId28"/>
    <p:sldId id="404" r:id="rId29"/>
    <p:sldId id="402" r:id="rId30"/>
    <p:sldId id="399" r:id="rId31"/>
    <p:sldId id="410" r:id="rId32"/>
    <p:sldId id="367" r:id="rId33"/>
    <p:sldId id="409" r:id="rId34"/>
    <p:sldId id="369" r:id="rId35"/>
    <p:sldId id="417" r:id="rId36"/>
    <p:sldId id="419" r:id="rId37"/>
    <p:sldId id="420" r:id="rId38"/>
    <p:sldId id="430" r:id="rId39"/>
    <p:sldId id="422" r:id="rId40"/>
    <p:sldId id="428" r:id="rId41"/>
    <p:sldId id="337" r:id="rId42"/>
  </p:sldIdLst>
  <p:sldSz cx="9144000" cy="6858000" type="screen4x3"/>
  <p:notesSz cx="6735763" cy="9866313"/>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CE8CB1A-2303-47FB-8809-915A3B7BF57A}">
  <a:tblStyle styleId="{0CE8CB1A-2303-47FB-8809-915A3B7BF57A}" styleName="Table_0"/>
  <a:tblStyle styleId="{94A0D985-8888-4810-86D4-A10161202211}" styleName="Table_1"/>
  <a:tblStyle styleId="{A957D33F-AC35-433F-AD37-78572AC58D25}" styleName="Table_2"/>
  <a:tblStyle styleId="{742784F1-A51B-460D-853D-3D97A727DBF3}" styleName="Table_3"/>
  <a:tblStyle styleId="{E5E780F3-A0E4-487F-8EC7-223825FCCFC0}" styleName="Table_4"/>
  <a:tblStyle styleId="{629BBC9E-8156-4069-BA61-590383DA6CF9}" styleName="Table_5"/>
  <a:tblStyle styleId="{9D89FBDF-38E5-47EE-83B3-137905984817}" styleName="Table_6"/>
  <a:tblStyle styleId="{D23C9452-476E-4528-896B-8872FC242EEB}" styleName="Table_7"/>
  <a:tblStyle styleId="{7A7F33AF-BDB5-4873-B9F8-DC5393D68C56}" styleName="Table_8"/>
  <a:tblStyle styleId="{983F0BC0-FCB6-47B7-B56B-22719046AD34}" styleName="Table_9"/>
  <a:tblStyle styleId="{540F81CF-37DD-48B7-8E23-B048E68CAF92}" styleName="Table_10"/>
  <a:tblStyle styleId="{E113C0B5-1793-48FC-9972-DB2AA42F8243}" styleName="Table_11"/>
  <a:tblStyle styleId="{58619C4D-05F9-4138-B10A-756CDDA29D83}" styleName="Table_12"/>
  <a:tblStyle styleId="{9FC49E62-67A6-422B-9061-15E3C944E0E2}" styleName="Table_13"/>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65806" autoAdjust="0"/>
  </p:normalViewPr>
  <p:slideViewPr>
    <p:cSldViewPr>
      <p:cViewPr varScale="1">
        <p:scale>
          <a:sx n="47" d="100"/>
          <a:sy n="47" d="100"/>
        </p:scale>
        <p:origin x="882" y="60"/>
      </p:cViewPr>
      <p:guideLst>
        <p:guide orient="horz" pos="2160"/>
        <p:guide pos="2880"/>
      </p:guideLst>
    </p:cSldViewPr>
  </p:slideViewPr>
  <p:outlineViewPr>
    <p:cViewPr>
      <p:scale>
        <a:sx n="33" d="100"/>
        <a:sy n="33" d="100"/>
      </p:scale>
      <p:origin x="0" y="-44724"/>
    </p:cViewPr>
  </p:outlineViewPr>
  <p:notesTextViewPr>
    <p:cViewPr>
      <p:scale>
        <a:sx n="1" d="1"/>
        <a:sy n="1" d="1"/>
      </p:scale>
      <p:origin x="0" y="0"/>
    </p:cViewPr>
  </p:notesTextViewPr>
  <p:notesViewPr>
    <p:cSldViewPr>
      <p:cViewPr varScale="1">
        <p:scale>
          <a:sx n="77" d="100"/>
          <a:sy n="77" d="100"/>
        </p:scale>
        <p:origin x="217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565" cy="494981"/>
          </a:xfrm>
          <a:prstGeom prst="rect">
            <a:avLst/>
          </a:prstGeom>
        </p:spPr>
        <p:txBody>
          <a:bodyPr vert="horz" lIns="91065" tIns="45533" rIns="91065" bIns="45533" rtlCol="0"/>
          <a:lstStyle>
            <a:lvl1pPr algn="l">
              <a:defRPr sz="1200"/>
            </a:lvl1pPr>
          </a:lstStyle>
          <a:p>
            <a:endParaRPr lang="en-GB" dirty="0"/>
          </a:p>
        </p:txBody>
      </p:sp>
      <p:sp>
        <p:nvSpPr>
          <p:cNvPr id="3" name="Date Placeholder 2"/>
          <p:cNvSpPr>
            <a:spLocks noGrp="1"/>
          </p:cNvSpPr>
          <p:nvPr>
            <p:ph type="dt" sz="quarter" idx="1"/>
          </p:nvPr>
        </p:nvSpPr>
        <p:spPr>
          <a:xfrm>
            <a:off x="3814626" y="0"/>
            <a:ext cx="2919565" cy="494981"/>
          </a:xfrm>
          <a:prstGeom prst="rect">
            <a:avLst/>
          </a:prstGeom>
        </p:spPr>
        <p:txBody>
          <a:bodyPr vert="horz" lIns="91065" tIns="45533" rIns="91065" bIns="45533" rtlCol="0"/>
          <a:lstStyle>
            <a:lvl1pPr algn="r">
              <a:defRPr sz="1200"/>
            </a:lvl1pPr>
          </a:lstStyle>
          <a:p>
            <a:fld id="{B963B54D-4E4A-4FCA-9305-9F857FE0361E}" type="datetimeFigureOut">
              <a:rPr lang="en-GB" smtClean="0"/>
              <a:pPr/>
              <a:t>03/02/2017</a:t>
            </a:fld>
            <a:endParaRPr lang="en-GB" dirty="0"/>
          </a:p>
        </p:txBody>
      </p:sp>
      <p:sp>
        <p:nvSpPr>
          <p:cNvPr id="4" name="Footer Placeholder 3"/>
          <p:cNvSpPr>
            <a:spLocks noGrp="1"/>
          </p:cNvSpPr>
          <p:nvPr>
            <p:ph type="ftr" sz="quarter" idx="2"/>
          </p:nvPr>
        </p:nvSpPr>
        <p:spPr>
          <a:xfrm>
            <a:off x="0" y="9371332"/>
            <a:ext cx="2919565" cy="494981"/>
          </a:xfrm>
          <a:prstGeom prst="rect">
            <a:avLst/>
          </a:prstGeom>
        </p:spPr>
        <p:txBody>
          <a:bodyPr vert="horz" lIns="91065" tIns="45533" rIns="91065" bIns="45533"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14626" y="9371332"/>
            <a:ext cx="2919565" cy="494981"/>
          </a:xfrm>
          <a:prstGeom prst="rect">
            <a:avLst/>
          </a:prstGeom>
        </p:spPr>
        <p:txBody>
          <a:bodyPr vert="horz" lIns="91065" tIns="45533" rIns="91065" bIns="45533" rtlCol="0" anchor="b"/>
          <a:lstStyle>
            <a:lvl1pPr algn="r">
              <a:defRPr sz="1200"/>
            </a:lvl1pPr>
          </a:lstStyle>
          <a:p>
            <a:fld id="{73B081D9-5BFA-478F-BF6A-BC9CC514F579}" type="slidenum">
              <a:rPr lang="en-GB" smtClean="0"/>
              <a:pPr/>
              <a:t>‹#›</a:t>
            </a:fld>
            <a:endParaRPr lang="en-GB" dirty="0"/>
          </a:p>
        </p:txBody>
      </p:sp>
    </p:spTree>
    <p:extLst>
      <p:ext uri="{BB962C8B-B14F-4D97-AF65-F5344CB8AC3E}">
        <p14:creationId xmlns:p14="http://schemas.microsoft.com/office/powerpoint/2010/main" val="2640013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1"/>
            <a:ext cx="2917990" cy="493393"/>
          </a:xfrm>
          <a:prstGeom prst="rect">
            <a:avLst/>
          </a:prstGeom>
          <a:noFill/>
          <a:ln>
            <a:noFill/>
          </a:ln>
        </p:spPr>
        <p:txBody>
          <a:bodyPr lIns="91050" tIns="91050" rIns="91050" bIns="91050" anchor="t" anchorCtr="0"/>
          <a:lstStyle>
            <a:lvl1pPr marL="0" marR="0" indent="0" algn="l" rtl="0">
              <a:lnSpc>
                <a:spcPct val="100000"/>
              </a:lnSpc>
              <a:spcBef>
                <a:spcPts val="0"/>
              </a:spcBef>
              <a:spcAft>
                <a:spcPts val="0"/>
              </a:spcAft>
              <a:defRPr/>
            </a:lvl1pPr>
            <a:lvl2pPr marL="455325" marR="0" indent="0" algn="l" rtl="0">
              <a:lnSpc>
                <a:spcPct val="100000"/>
              </a:lnSpc>
              <a:spcBef>
                <a:spcPts val="0"/>
              </a:spcBef>
              <a:spcAft>
                <a:spcPts val="0"/>
              </a:spcAft>
              <a:defRPr/>
            </a:lvl2pPr>
            <a:lvl3pPr marL="910651" marR="0" indent="0" algn="l" rtl="0">
              <a:lnSpc>
                <a:spcPct val="100000"/>
              </a:lnSpc>
              <a:spcBef>
                <a:spcPts val="0"/>
              </a:spcBef>
              <a:spcAft>
                <a:spcPts val="0"/>
              </a:spcAft>
              <a:defRPr/>
            </a:lvl3pPr>
            <a:lvl4pPr marL="1365976" marR="0" indent="0" algn="l" rtl="0">
              <a:lnSpc>
                <a:spcPct val="100000"/>
              </a:lnSpc>
              <a:spcBef>
                <a:spcPts val="0"/>
              </a:spcBef>
              <a:spcAft>
                <a:spcPts val="0"/>
              </a:spcAft>
              <a:defRPr/>
            </a:lvl4pPr>
            <a:lvl5pPr marL="1821302" marR="0" indent="0" algn="l" rtl="0">
              <a:lnSpc>
                <a:spcPct val="100000"/>
              </a:lnSpc>
              <a:spcBef>
                <a:spcPts val="0"/>
              </a:spcBef>
              <a:spcAft>
                <a:spcPts val="0"/>
              </a:spcAft>
              <a:defRPr/>
            </a:lvl5pPr>
            <a:lvl6pPr marL="2276627" marR="0" indent="0" algn="l" rtl="0">
              <a:lnSpc>
                <a:spcPct val="100000"/>
              </a:lnSpc>
              <a:spcBef>
                <a:spcPts val="0"/>
              </a:spcBef>
              <a:spcAft>
                <a:spcPts val="0"/>
              </a:spcAft>
              <a:defRPr/>
            </a:lvl6pPr>
            <a:lvl7pPr marL="3187278" marR="0" indent="0" algn="l" rtl="0">
              <a:lnSpc>
                <a:spcPct val="100000"/>
              </a:lnSpc>
              <a:spcBef>
                <a:spcPts val="0"/>
              </a:spcBef>
              <a:spcAft>
                <a:spcPts val="0"/>
              </a:spcAft>
              <a:defRPr/>
            </a:lvl7pPr>
            <a:lvl8pPr marL="4553255" marR="0" indent="0" algn="l" rtl="0">
              <a:lnSpc>
                <a:spcPct val="100000"/>
              </a:lnSpc>
              <a:spcBef>
                <a:spcPts val="0"/>
              </a:spcBef>
              <a:spcAft>
                <a:spcPts val="0"/>
              </a:spcAft>
              <a:defRPr/>
            </a:lvl8pPr>
            <a:lvl9pPr marL="6374557" marR="0" indent="0" algn="l" rtl="0">
              <a:lnSpc>
                <a:spcPct val="100000"/>
              </a:lnSpc>
              <a:spcBef>
                <a:spcPts val="0"/>
              </a:spcBef>
              <a:spcAft>
                <a:spcPts val="0"/>
              </a:spcAft>
              <a:defRPr/>
            </a:lvl9pPr>
          </a:lstStyle>
          <a:p>
            <a:endParaRPr dirty="0"/>
          </a:p>
        </p:txBody>
      </p:sp>
      <p:sp>
        <p:nvSpPr>
          <p:cNvPr id="3" name="Shape 3"/>
          <p:cNvSpPr txBox="1">
            <a:spLocks noGrp="1"/>
          </p:cNvSpPr>
          <p:nvPr>
            <p:ph type="dt" idx="10"/>
          </p:nvPr>
        </p:nvSpPr>
        <p:spPr>
          <a:xfrm>
            <a:off x="3817771" y="1"/>
            <a:ext cx="2917990" cy="493393"/>
          </a:xfrm>
          <a:prstGeom prst="rect">
            <a:avLst/>
          </a:prstGeom>
          <a:noFill/>
          <a:ln>
            <a:noFill/>
          </a:ln>
        </p:spPr>
        <p:txBody>
          <a:bodyPr lIns="91050" tIns="91050" rIns="91050" bIns="91050" anchor="t" anchorCtr="0"/>
          <a:lstStyle>
            <a:lvl1pPr marL="0" marR="0" indent="0" algn="l" rtl="0">
              <a:lnSpc>
                <a:spcPct val="100000"/>
              </a:lnSpc>
              <a:spcBef>
                <a:spcPts val="0"/>
              </a:spcBef>
              <a:spcAft>
                <a:spcPts val="0"/>
              </a:spcAft>
              <a:defRPr/>
            </a:lvl1pPr>
            <a:lvl2pPr marL="455325" marR="0" indent="0" algn="l" rtl="0">
              <a:lnSpc>
                <a:spcPct val="100000"/>
              </a:lnSpc>
              <a:spcBef>
                <a:spcPts val="0"/>
              </a:spcBef>
              <a:spcAft>
                <a:spcPts val="0"/>
              </a:spcAft>
              <a:defRPr/>
            </a:lvl2pPr>
            <a:lvl3pPr marL="910651" marR="0" indent="0" algn="l" rtl="0">
              <a:lnSpc>
                <a:spcPct val="100000"/>
              </a:lnSpc>
              <a:spcBef>
                <a:spcPts val="0"/>
              </a:spcBef>
              <a:spcAft>
                <a:spcPts val="0"/>
              </a:spcAft>
              <a:defRPr/>
            </a:lvl3pPr>
            <a:lvl4pPr marL="1365976" marR="0" indent="0" algn="l" rtl="0">
              <a:lnSpc>
                <a:spcPct val="100000"/>
              </a:lnSpc>
              <a:spcBef>
                <a:spcPts val="0"/>
              </a:spcBef>
              <a:spcAft>
                <a:spcPts val="0"/>
              </a:spcAft>
              <a:defRPr/>
            </a:lvl4pPr>
            <a:lvl5pPr marL="1821302" marR="0" indent="0" algn="l" rtl="0">
              <a:lnSpc>
                <a:spcPct val="100000"/>
              </a:lnSpc>
              <a:spcBef>
                <a:spcPts val="0"/>
              </a:spcBef>
              <a:spcAft>
                <a:spcPts val="0"/>
              </a:spcAft>
              <a:defRPr/>
            </a:lvl5pPr>
            <a:lvl6pPr marL="2276627" marR="0" indent="0" algn="l" rtl="0">
              <a:lnSpc>
                <a:spcPct val="100000"/>
              </a:lnSpc>
              <a:spcBef>
                <a:spcPts val="0"/>
              </a:spcBef>
              <a:spcAft>
                <a:spcPts val="0"/>
              </a:spcAft>
              <a:defRPr/>
            </a:lvl6pPr>
            <a:lvl7pPr marL="3187278" marR="0" indent="0" algn="l" rtl="0">
              <a:lnSpc>
                <a:spcPct val="100000"/>
              </a:lnSpc>
              <a:spcBef>
                <a:spcPts val="0"/>
              </a:spcBef>
              <a:spcAft>
                <a:spcPts val="0"/>
              </a:spcAft>
              <a:defRPr/>
            </a:lvl7pPr>
            <a:lvl8pPr marL="4553255" marR="0" indent="0" algn="l" rtl="0">
              <a:lnSpc>
                <a:spcPct val="100000"/>
              </a:lnSpc>
              <a:spcBef>
                <a:spcPts val="0"/>
              </a:spcBef>
              <a:spcAft>
                <a:spcPts val="0"/>
              </a:spcAft>
              <a:defRPr/>
            </a:lvl8pPr>
            <a:lvl9pPr marL="6374557" marR="0" indent="0" algn="l" rtl="0">
              <a:lnSpc>
                <a:spcPct val="100000"/>
              </a:lnSpc>
              <a:spcBef>
                <a:spcPts val="0"/>
              </a:spcBef>
              <a:spcAft>
                <a:spcPts val="0"/>
              </a:spcAft>
              <a:defRPr/>
            </a:lvl9pPr>
          </a:lstStyle>
          <a:p>
            <a:endParaRPr dirty="0"/>
          </a:p>
        </p:txBody>
      </p:sp>
      <p:sp>
        <p:nvSpPr>
          <p:cNvPr id="4" name="Shape 4"/>
          <p:cNvSpPr>
            <a:spLocks noGrp="1" noRot="1" noChangeAspect="1"/>
          </p:cNvSpPr>
          <p:nvPr>
            <p:ph type="sldImg" idx="3"/>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5" name="Shape 5"/>
          <p:cNvSpPr txBox="1">
            <a:spLocks noGrp="1"/>
          </p:cNvSpPr>
          <p:nvPr>
            <p:ph type="body" idx="1"/>
          </p:nvPr>
        </p:nvSpPr>
        <p:spPr>
          <a:xfrm>
            <a:off x="898207" y="4686459"/>
            <a:ext cx="4939349" cy="4440553"/>
          </a:xfrm>
          <a:prstGeom prst="rect">
            <a:avLst/>
          </a:prstGeom>
          <a:noFill/>
          <a:ln>
            <a:noFill/>
          </a:ln>
        </p:spPr>
        <p:txBody>
          <a:bodyPr lIns="91050" tIns="91050" rIns="91050" bIns="91050"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6" name="Shape 6"/>
          <p:cNvSpPr txBox="1">
            <a:spLocks noGrp="1"/>
          </p:cNvSpPr>
          <p:nvPr>
            <p:ph type="ftr" idx="11"/>
          </p:nvPr>
        </p:nvSpPr>
        <p:spPr>
          <a:xfrm>
            <a:off x="1" y="9372918"/>
            <a:ext cx="2917990" cy="493393"/>
          </a:xfrm>
          <a:prstGeom prst="rect">
            <a:avLst/>
          </a:prstGeom>
          <a:noFill/>
          <a:ln>
            <a:noFill/>
          </a:ln>
        </p:spPr>
        <p:txBody>
          <a:bodyPr lIns="91050" tIns="91050" rIns="91050" bIns="91050" anchor="b" anchorCtr="0"/>
          <a:lstStyle>
            <a:lvl1pPr marL="0" marR="0" indent="0" algn="l" rtl="0">
              <a:lnSpc>
                <a:spcPct val="100000"/>
              </a:lnSpc>
              <a:spcBef>
                <a:spcPts val="0"/>
              </a:spcBef>
              <a:spcAft>
                <a:spcPts val="0"/>
              </a:spcAft>
              <a:defRPr/>
            </a:lvl1pPr>
            <a:lvl2pPr marL="455325" marR="0" indent="0" algn="l" rtl="0">
              <a:lnSpc>
                <a:spcPct val="100000"/>
              </a:lnSpc>
              <a:spcBef>
                <a:spcPts val="0"/>
              </a:spcBef>
              <a:spcAft>
                <a:spcPts val="0"/>
              </a:spcAft>
              <a:defRPr/>
            </a:lvl2pPr>
            <a:lvl3pPr marL="910651" marR="0" indent="0" algn="l" rtl="0">
              <a:lnSpc>
                <a:spcPct val="100000"/>
              </a:lnSpc>
              <a:spcBef>
                <a:spcPts val="0"/>
              </a:spcBef>
              <a:spcAft>
                <a:spcPts val="0"/>
              </a:spcAft>
              <a:defRPr/>
            </a:lvl3pPr>
            <a:lvl4pPr marL="1365976" marR="0" indent="0" algn="l" rtl="0">
              <a:lnSpc>
                <a:spcPct val="100000"/>
              </a:lnSpc>
              <a:spcBef>
                <a:spcPts val="0"/>
              </a:spcBef>
              <a:spcAft>
                <a:spcPts val="0"/>
              </a:spcAft>
              <a:defRPr/>
            </a:lvl4pPr>
            <a:lvl5pPr marL="1821302" marR="0" indent="0" algn="l" rtl="0">
              <a:lnSpc>
                <a:spcPct val="100000"/>
              </a:lnSpc>
              <a:spcBef>
                <a:spcPts val="0"/>
              </a:spcBef>
              <a:spcAft>
                <a:spcPts val="0"/>
              </a:spcAft>
              <a:defRPr/>
            </a:lvl5pPr>
            <a:lvl6pPr marL="2276627" marR="0" indent="0" algn="l" rtl="0">
              <a:lnSpc>
                <a:spcPct val="100000"/>
              </a:lnSpc>
              <a:spcBef>
                <a:spcPts val="0"/>
              </a:spcBef>
              <a:spcAft>
                <a:spcPts val="0"/>
              </a:spcAft>
              <a:defRPr/>
            </a:lvl6pPr>
            <a:lvl7pPr marL="3187278" marR="0" indent="0" algn="l" rtl="0">
              <a:lnSpc>
                <a:spcPct val="100000"/>
              </a:lnSpc>
              <a:spcBef>
                <a:spcPts val="0"/>
              </a:spcBef>
              <a:spcAft>
                <a:spcPts val="0"/>
              </a:spcAft>
              <a:defRPr/>
            </a:lvl7pPr>
            <a:lvl8pPr marL="4553255" marR="0" indent="0" algn="l" rtl="0">
              <a:lnSpc>
                <a:spcPct val="100000"/>
              </a:lnSpc>
              <a:spcBef>
                <a:spcPts val="0"/>
              </a:spcBef>
              <a:spcAft>
                <a:spcPts val="0"/>
              </a:spcAft>
              <a:defRPr/>
            </a:lvl8pPr>
            <a:lvl9pPr marL="6374557" marR="0" indent="0" algn="l" rtl="0">
              <a:lnSpc>
                <a:spcPct val="100000"/>
              </a:lnSpc>
              <a:spcBef>
                <a:spcPts val="0"/>
              </a:spcBef>
              <a:spcAft>
                <a:spcPts val="0"/>
              </a:spcAft>
              <a:defRPr/>
            </a:lvl9pPr>
          </a:lstStyle>
          <a:p>
            <a:endParaRPr dirty="0"/>
          </a:p>
        </p:txBody>
      </p:sp>
      <p:sp>
        <p:nvSpPr>
          <p:cNvPr id="7" name="Shape 7"/>
          <p:cNvSpPr txBox="1">
            <a:spLocks noGrp="1"/>
          </p:cNvSpPr>
          <p:nvPr>
            <p:ph type="sldNum" idx="12"/>
          </p:nvPr>
        </p:nvSpPr>
        <p:spPr>
          <a:xfrm>
            <a:off x="3817771" y="9372918"/>
            <a:ext cx="2917990" cy="493393"/>
          </a:xfrm>
          <a:prstGeom prst="rect">
            <a:avLst/>
          </a:prstGeom>
          <a:noFill/>
          <a:ln>
            <a:noFill/>
          </a:ln>
        </p:spPr>
        <p:txBody>
          <a:bodyPr lIns="91050" tIns="45513" rIns="91050" bIns="45513" anchor="b" anchorCtr="0">
            <a:noAutofit/>
          </a:bodyPr>
          <a:lstStyle>
            <a:lvl1pPr marL="0" marR="0" indent="0" algn="r" rtl="0">
              <a:lnSpc>
                <a:spcPct val="100000"/>
              </a:lnSpc>
              <a:spcBef>
                <a:spcPts val="0"/>
              </a:spcBef>
              <a:spcAft>
                <a:spcPts val="0"/>
              </a:spcAft>
              <a:buNone/>
              <a:defRPr sz="1200" b="0" i="0" u="none" strike="noStrike" cap="none" baseline="0">
                <a:solidFill>
                  <a:srgbClr val="000000"/>
                </a:solidFill>
                <a:latin typeface="Arial"/>
                <a:ea typeface="Arial"/>
                <a:cs typeface="Arial"/>
                <a:sym typeface="Arial"/>
              </a:defRPr>
            </a:lvl1pPr>
          </a:lstStyle>
          <a:p>
            <a:pPr>
              <a:buClr>
                <a:srgbClr val="000000"/>
              </a:buClr>
              <a:buSzPct val="25000"/>
            </a:pPr>
            <a:fld id="{00000000-1234-1234-1234-123412341234}" type="slidenum">
              <a:rPr lang="en-US" smtClean="0"/>
              <a:pPr>
                <a:buClr>
                  <a:srgbClr val="000000"/>
                </a:buClr>
                <a:buSzPct val="25000"/>
              </a:pPr>
              <a:t>‹#›</a:t>
            </a:fld>
            <a:endParaRPr lang="en-US" dirty="0"/>
          </a:p>
        </p:txBody>
      </p:sp>
    </p:spTree>
    <p:extLst>
      <p:ext uri="{BB962C8B-B14F-4D97-AF65-F5344CB8AC3E}">
        <p14:creationId xmlns:p14="http://schemas.microsoft.com/office/powerpoint/2010/main" val="239213584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Shape 43"/>
          <p:cNvSpPr txBox="1">
            <a:spLocks noGrp="1"/>
          </p:cNvSpPr>
          <p:nvPr>
            <p:ph type="body" idx="1"/>
          </p:nvPr>
        </p:nvSpPr>
        <p:spPr>
          <a:xfrm>
            <a:off x="898207" y="4686459"/>
            <a:ext cx="4939349" cy="4440553"/>
          </a:xfrm>
          <a:prstGeom prst="rect">
            <a:avLst/>
          </a:prstGeom>
        </p:spPr>
        <p:txBody>
          <a:bodyPr lIns="91050" tIns="91050" rIns="91050" bIns="91050" anchor="ctr" anchorCtr="0">
            <a:noAutofit/>
          </a:bodyPr>
          <a:lstStyle/>
          <a:p>
            <a:endParaRPr dirty="0"/>
          </a:p>
        </p:txBody>
      </p:sp>
      <p:sp>
        <p:nvSpPr>
          <p:cNvPr id="44" name="Shape 44"/>
          <p:cNvSpPr>
            <a:spLocks noGrp="1" noRot="1" noChangeAspect="1"/>
          </p:cNvSpPr>
          <p:nvPr>
            <p:ph type="sldImg" idx="2"/>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60564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Read </a:t>
            </a:r>
            <a:r>
              <a:rPr lang="en-GB" dirty="0"/>
              <a:t>through the slide and highlight areas where marks were awarded</a:t>
            </a:r>
          </a:p>
          <a:p>
            <a:endParaRPr lang="en-GB" dirty="0"/>
          </a:p>
          <a:p>
            <a:r>
              <a:rPr lang="en-GB" dirty="0"/>
              <a:t>Key points to mention:</a:t>
            </a:r>
          </a:p>
          <a:p>
            <a:pPr marL="171450" indent="-171450">
              <a:buFont typeface="Arial" panose="020B0604020202020204" pitchFamily="34" charset="0"/>
              <a:buChar char="•"/>
            </a:pPr>
            <a:r>
              <a:rPr lang="en-GB" dirty="0"/>
              <a:t>Links to the question of predictions</a:t>
            </a:r>
          </a:p>
          <a:p>
            <a:pPr marL="171450" indent="-171450">
              <a:buFont typeface="Arial" panose="020B0604020202020204" pitchFamily="34" charset="0"/>
              <a:buChar char="•"/>
            </a:pPr>
            <a:r>
              <a:rPr lang="en-GB" dirty="0"/>
              <a:t>Goes out of the extract</a:t>
            </a:r>
          </a:p>
          <a:p>
            <a:pPr marL="171450" indent="-171450">
              <a:buFont typeface="Arial" panose="020B0604020202020204" pitchFamily="34" charset="0"/>
              <a:buChar char="•"/>
            </a:pPr>
            <a:r>
              <a:rPr lang="en-GB" dirty="0"/>
              <a:t>Shows awareness of the play</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smtClean="0"/>
              <a:t>Even better if - more</a:t>
            </a:r>
            <a:r>
              <a:rPr lang="en-GB" baseline="0" dirty="0" smtClean="0"/>
              <a:t> detailed</a:t>
            </a:r>
            <a:r>
              <a:rPr lang="en-GB" dirty="0" smtClean="0"/>
              <a:t> approach</a:t>
            </a:r>
            <a:r>
              <a:rPr lang="en-GB" baseline="0" dirty="0" smtClean="0"/>
              <a:t> avoiding narrative.</a:t>
            </a:r>
            <a:r>
              <a:rPr lang="en-GB" dirty="0" smtClean="0"/>
              <a:t> </a:t>
            </a:r>
            <a:r>
              <a:rPr lang="en-GB" smtClean="0"/>
              <a:t>More </a:t>
            </a:r>
            <a:r>
              <a:rPr lang="en-GB" dirty="0"/>
              <a:t>textual reference. Analysis requires developing</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Continue to read the rest of the script and allow delegates to comment on the response linking to the mark </a:t>
            </a:r>
            <a:r>
              <a:rPr lang="en-GB" dirty="0" smtClean="0"/>
              <a:t>scheme.</a:t>
            </a:r>
          </a:p>
          <a:p>
            <a:pPr marL="0" indent="0">
              <a:buFont typeface="Arial" panose="020B0604020202020204" pitchFamily="34" charset="0"/>
              <a:buNone/>
            </a:pPr>
            <a:endParaRPr lang="en-GB" dirty="0" smtClean="0"/>
          </a:p>
          <a:p>
            <a:r>
              <a:rPr lang="en-GB" sz="1200" b="1" dirty="0" smtClean="0">
                <a:latin typeface="+mn-lt"/>
                <a:ea typeface="Verdana" panose="020B0604030504040204" pitchFamily="34" charset="0"/>
                <a:cs typeface="Verdana" panose="020B0604030504040204" pitchFamily="34" charset="0"/>
              </a:rPr>
              <a:t>To move to a level 3:</a:t>
            </a:r>
            <a:endParaRPr lang="en-GB" sz="1200" dirty="0" smtClean="0">
              <a:latin typeface="+mn-lt"/>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200" dirty="0" smtClean="0">
                <a:latin typeface="+mn-lt"/>
                <a:ea typeface="Verdana" panose="020B0604030504040204" pitchFamily="34" charset="0"/>
                <a:cs typeface="Verdana" panose="020B0604030504040204" pitchFamily="34" charset="0"/>
              </a:rPr>
              <a:t>Paragraphs should open with clear topic sentences, signposting the focus for each paragraph</a:t>
            </a:r>
          </a:p>
          <a:p>
            <a:pPr marL="171450" indent="-171450">
              <a:buFont typeface="Arial" panose="020B0604020202020204" pitchFamily="34" charset="0"/>
              <a:buChar char="•"/>
            </a:pPr>
            <a:r>
              <a:rPr lang="en-GB" sz="1200" dirty="0" smtClean="0">
                <a:latin typeface="+mn-lt"/>
                <a:ea typeface="Verdana" panose="020B0604030504040204" pitchFamily="34" charset="0"/>
                <a:cs typeface="Verdana" panose="020B0604030504040204" pitchFamily="34" charset="0"/>
              </a:rPr>
              <a:t>Use PETER paragraphs (or similar)</a:t>
            </a:r>
          </a:p>
          <a:p>
            <a:pPr marL="171450" indent="-171450">
              <a:buFont typeface="Arial" panose="020B0604020202020204" pitchFamily="34" charset="0"/>
              <a:buChar char="•"/>
            </a:pPr>
            <a:r>
              <a:rPr lang="en-GB" sz="1200" dirty="0" smtClean="0">
                <a:latin typeface="+mn-lt"/>
                <a:ea typeface="Verdana" panose="020B0604030504040204" pitchFamily="34" charset="0"/>
                <a:cs typeface="Verdana" panose="020B0604030504040204" pitchFamily="34" charset="0"/>
              </a:rPr>
              <a:t>Within the analysis, there needs to be reference back to the key focus of the question</a:t>
            </a:r>
          </a:p>
          <a:p>
            <a:pPr marL="171450" indent="-171450">
              <a:buFont typeface="Arial" panose="020B0604020202020204" pitchFamily="34" charset="0"/>
              <a:buChar char="•"/>
            </a:pPr>
            <a:r>
              <a:rPr lang="en-GB" sz="1200" dirty="0" smtClean="0">
                <a:latin typeface="+mn-lt"/>
                <a:ea typeface="Verdana" panose="020B0604030504040204" pitchFamily="34" charset="0"/>
                <a:cs typeface="Verdana" panose="020B0604030504040204" pitchFamily="34" charset="0"/>
              </a:rPr>
              <a:t>Context needs to be interwoven within the analysis rather than bolted on to the end.</a:t>
            </a:r>
          </a:p>
          <a:p>
            <a:pPr marL="0" indent="0">
              <a:buFont typeface="Arial" panose="020B0604020202020204" pitchFamily="34" charset="0"/>
              <a:buNone/>
            </a:pPr>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11</a:t>
            </a:fld>
            <a:endParaRPr lang="en-US" dirty="0"/>
          </a:p>
        </p:txBody>
      </p:sp>
    </p:spTree>
    <p:extLst>
      <p:ext uri="{BB962C8B-B14F-4D97-AF65-F5344CB8AC3E}">
        <p14:creationId xmlns:p14="http://schemas.microsoft.com/office/powerpoint/2010/main" val="3409000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 introduce the next script (Script</a:t>
            </a:r>
            <a:r>
              <a:rPr lang="en-GB" baseline="0" dirty="0"/>
              <a:t> 3 in the pack)</a:t>
            </a:r>
          </a:p>
          <a:p>
            <a:endParaRPr lang="en-GB" baseline="0" dirty="0"/>
          </a:p>
          <a:p>
            <a:r>
              <a:rPr lang="en-GB" baseline="0" dirty="0"/>
              <a:t>Delegates to read through the entire response and suggest a level and mark </a:t>
            </a:r>
            <a:r>
              <a:rPr lang="en-GB" baseline="0" dirty="0" smtClean="0"/>
              <a:t>for part a)</a:t>
            </a:r>
            <a:endParaRPr lang="en-GB" baseline="0" dirty="0"/>
          </a:p>
          <a:p>
            <a:endParaRPr lang="en-GB" baseline="0" dirty="0"/>
          </a:p>
          <a:p>
            <a:r>
              <a:rPr lang="en-GB" baseline="0" dirty="0"/>
              <a:t>Points to highlight:</a:t>
            </a:r>
          </a:p>
          <a:p>
            <a:pPr marL="171450" indent="-171450">
              <a:buFont typeface="Arial" panose="020B0604020202020204" pitchFamily="34" charset="0"/>
              <a:buChar char="•"/>
            </a:pPr>
            <a:r>
              <a:rPr lang="en-GB" baseline="0" dirty="0"/>
              <a:t>Links to question and extract</a:t>
            </a:r>
          </a:p>
          <a:p>
            <a:pPr marL="171450" indent="-171450">
              <a:buFont typeface="Arial" panose="020B0604020202020204" pitchFamily="34" charset="0"/>
              <a:buChar char="•"/>
            </a:pPr>
            <a:r>
              <a:rPr lang="en-GB" baseline="0" dirty="0"/>
              <a:t>Textual reference made</a:t>
            </a:r>
          </a:p>
          <a:p>
            <a:pPr marL="171450" indent="-171450">
              <a:buFont typeface="Arial" panose="020B0604020202020204" pitchFamily="34" charset="0"/>
              <a:buChar char="•"/>
            </a:pPr>
            <a:r>
              <a:rPr lang="en-GB" baseline="0" dirty="0"/>
              <a:t>Mention made to language technique </a:t>
            </a:r>
            <a:r>
              <a:rPr lang="en-GB" baseline="0" dirty="0" smtClean="0"/>
              <a:t>– metaphor</a:t>
            </a:r>
          </a:p>
          <a:p>
            <a:pPr marL="171450" indent="-171450">
              <a:buFont typeface="Arial" panose="020B0604020202020204" pitchFamily="34" charset="0"/>
              <a:buChar char="•"/>
            </a:pPr>
            <a:endParaRPr lang="en-GB" baseline="0" dirty="0" smtClean="0"/>
          </a:p>
          <a:p>
            <a:r>
              <a:rPr lang="en-GB" dirty="0" smtClean="0"/>
              <a:t>Trainer</a:t>
            </a:r>
            <a:r>
              <a:rPr lang="en-GB" baseline="0" dirty="0" smtClean="0"/>
              <a:t> – go through the mark scheme descriptors highlighting key words for the level (underlined)</a:t>
            </a:r>
          </a:p>
          <a:p>
            <a:r>
              <a:rPr lang="en-GB" baseline="0" dirty="0" smtClean="0"/>
              <a:t>16 marks awarded.</a:t>
            </a:r>
          </a:p>
          <a:p>
            <a:endParaRPr lang="en-GB" baseline="0" dirty="0" smtClean="0"/>
          </a:p>
          <a:p>
            <a:r>
              <a:rPr lang="en-GB" dirty="0" smtClean="0"/>
              <a:t>Part b) </a:t>
            </a:r>
          </a:p>
          <a:p>
            <a:r>
              <a:rPr lang="en-GB" dirty="0" smtClean="0"/>
              <a:t>Trainer – get the delegates to read through the whole of part b) of the</a:t>
            </a:r>
            <a:r>
              <a:rPr lang="en-GB" baseline="0" dirty="0" smtClean="0"/>
              <a:t> response and decide what level and mark they would award.</a:t>
            </a:r>
          </a:p>
          <a:p>
            <a:endParaRPr lang="en-GB" baseline="0" dirty="0" smtClean="0"/>
          </a:p>
          <a:p>
            <a:r>
              <a:rPr lang="en-GB" dirty="0" smtClean="0"/>
              <a:t>Highlight the key words of a level 4</a:t>
            </a:r>
          </a:p>
          <a:p>
            <a:r>
              <a:rPr lang="en-GB" dirty="0" smtClean="0"/>
              <a:t>Mark</a:t>
            </a:r>
            <a:r>
              <a:rPr lang="en-GB" baseline="0" dirty="0" smtClean="0"/>
              <a:t> awarded: 16</a:t>
            </a:r>
            <a:endParaRPr lang="en-GB" dirty="0" smtClean="0"/>
          </a:p>
          <a:p>
            <a:endParaRPr lang="en-GB" dirty="0" smtClean="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12</a:t>
            </a:fld>
            <a:endParaRPr lang="en-US" dirty="0"/>
          </a:p>
        </p:txBody>
      </p:sp>
    </p:spTree>
    <p:extLst>
      <p:ext uri="{BB962C8B-B14F-4D97-AF65-F5344CB8AC3E}">
        <p14:creationId xmlns:p14="http://schemas.microsoft.com/office/powerpoint/2010/main" val="933142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13</a:t>
            </a:fld>
            <a:endParaRPr lang="en-US" dirty="0"/>
          </a:p>
        </p:txBody>
      </p:sp>
    </p:spTree>
    <p:extLst>
      <p:ext uri="{BB962C8B-B14F-4D97-AF65-F5344CB8AC3E}">
        <p14:creationId xmlns:p14="http://schemas.microsoft.com/office/powerpoint/2010/main" val="3409955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p:spPr>
      </p:sp>
      <p:sp>
        <p:nvSpPr>
          <p:cNvPr id="3" name="Notes Placeholder 2"/>
          <p:cNvSpPr>
            <a:spLocks noGrp="1"/>
          </p:cNvSpPr>
          <p:nvPr>
            <p:ph type="body" idx="1"/>
          </p:nvPr>
        </p:nvSpPr>
        <p:spPr/>
        <p:txBody>
          <a:bodyPr/>
          <a:lstStyle/>
          <a:p>
            <a:r>
              <a:rPr lang="en-US" dirty="0"/>
              <a:t>Go through the question</a:t>
            </a:r>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14</a:t>
            </a:fld>
            <a:endParaRPr lang="en-US" dirty="0"/>
          </a:p>
        </p:txBody>
      </p:sp>
    </p:spTree>
    <p:extLst>
      <p:ext uri="{BB962C8B-B14F-4D97-AF65-F5344CB8AC3E}">
        <p14:creationId xmlns:p14="http://schemas.microsoft.com/office/powerpoint/2010/main" val="1564714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 read through the entire script with the delegates </a:t>
            </a:r>
          </a:p>
          <a:p>
            <a:r>
              <a:rPr lang="en-GB" dirty="0"/>
              <a:t>You have a choice with</a:t>
            </a:r>
            <a:r>
              <a:rPr lang="en-GB" baseline="0" dirty="0"/>
              <a:t> the a</a:t>
            </a:r>
            <a:r>
              <a:rPr lang="en-GB" dirty="0"/>
              <a:t>pproach:</a:t>
            </a:r>
          </a:p>
          <a:p>
            <a:r>
              <a:rPr lang="en-GB" dirty="0"/>
              <a:t>1. Give</a:t>
            </a:r>
            <a:r>
              <a:rPr lang="en-GB" baseline="0" dirty="0"/>
              <a:t> the mark and read commentary to the delegates</a:t>
            </a:r>
          </a:p>
          <a:p>
            <a:r>
              <a:rPr lang="en-GB" baseline="0" dirty="0"/>
              <a:t>Or </a:t>
            </a:r>
          </a:p>
          <a:p>
            <a:r>
              <a:rPr lang="en-GB" baseline="0" dirty="0"/>
              <a:t>2. Let the delegates discuss the script in pairs and then decide on a level and mark.  </a:t>
            </a:r>
          </a:p>
          <a:p>
            <a:r>
              <a:rPr lang="en-GB" baseline="0" dirty="0"/>
              <a:t>   They can highlight what features of the response warrant the level/mark they have awarded.</a:t>
            </a:r>
          </a:p>
          <a:p>
            <a:endParaRPr lang="en-GB" baseline="0" dirty="0"/>
          </a:p>
          <a:p>
            <a:r>
              <a:rPr lang="en-GB" baseline="0" dirty="0"/>
              <a:t>Points to highlight:</a:t>
            </a:r>
          </a:p>
          <a:p>
            <a:pPr marL="171450" indent="-171450">
              <a:buFont typeface="Arial" panose="020B0604020202020204" pitchFamily="34" charset="0"/>
              <a:buChar char="•"/>
            </a:pPr>
            <a:r>
              <a:rPr lang="en-GB" baseline="0" dirty="0"/>
              <a:t>Close link to theme of question – discussion of dugout</a:t>
            </a:r>
          </a:p>
          <a:p>
            <a:pPr marL="171450" indent="-171450">
              <a:buFont typeface="Arial" panose="020B0604020202020204" pitchFamily="34" charset="0"/>
              <a:buChar char="•"/>
            </a:pPr>
            <a:r>
              <a:rPr lang="en-GB" baseline="0" dirty="0"/>
              <a:t>Knowledge of whole play </a:t>
            </a:r>
            <a:r>
              <a:rPr lang="en-GB" baseline="0" dirty="0" smtClean="0"/>
              <a:t>shown</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endParaRPr lang="en-GB"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Response is awarded level 3 for both mark grids.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smtClean="0"/>
              <a:t>Trainer – highlight key wording</a:t>
            </a:r>
            <a:r>
              <a:rPr lang="en-GB" baseline="0" dirty="0" smtClean="0"/>
              <a:t> from mark scheme for level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err="1" smtClean="0"/>
              <a:t>Nb</a:t>
            </a:r>
            <a:r>
              <a:rPr lang="en-GB" baseline="0" dirty="0" smtClean="0"/>
              <a:t> AO4 - </a:t>
            </a:r>
            <a:r>
              <a:rPr lang="en-GB" sz="1200" dirty="0" smtClean="0">
                <a:latin typeface="Verdana" panose="020B0604030504040204" pitchFamily="34" charset="0"/>
                <a:ea typeface="Verdana" panose="020B0604030504040204" pitchFamily="34" charset="0"/>
                <a:cs typeface="Verdana" panose="020B0604030504040204" pitchFamily="34" charset="0"/>
              </a:rPr>
              <a:t>Candidates do not have to be perfect when it comes to spelling, punctuation and vocabulary – they are under a time restraint and in exam conditions and it is likely that mistakes will occur. Positive marking will always be applied by Pearson examiners.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smtClean="0">
              <a:latin typeface="Verdana" panose="020B0604030504040204" pitchFamily="34" charset="0"/>
              <a:ea typeface="Verdana" panose="020B0604030504040204" pitchFamily="34" charset="0"/>
              <a:cs typeface="Verdana" panose="020B0604030504040204" pitchFamily="34" charset="0"/>
            </a:endParaRPr>
          </a:p>
          <a:p>
            <a:r>
              <a:rPr lang="en-GB" dirty="0" smtClean="0"/>
              <a:t>Trainer – emphasis</a:t>
            </a:r>
            <a:r>
              <a:rPr lang="en-GB" baseline="0" dirty="0" smtClean="0"/>
              <a:t> needs to be made to bottom paragraph.  Candidates will still need to use a wide range of vocabulary and punctuation for a level 3.</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All underlined sections relate to Raleigh = within the response the candidate discusses a range of characters from</a:t>
            </a:r>
            <a:r>
              <a:rPr lang="en-GB" baseline="0" dirty="0" smtClean="0"/>
              <a:t> </a:t>
            </a:r>
            <a:r>
              <a:rPr lang="en-GB" dirty="0" smtClean="0"/>
              <a:t>the text, to show an understanding of the entire play.</a:t>
            </a:r>
          </a:p>
          <a:p>
            <a:endParaRPr lang="en-GB" dirty="0" smtClean="0"/>
          </a:p>
          <a:p>
            <a:r>
              <a:rPr lang="en-GB" dirty="0" smtClean="0"/>
              <a:t>6 marks awarded for AO4</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smtClean="0">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p>
          <a:p>
            <a:pPr marL="171450" indent="-171450">
              <a:buFont typeface="Arial" panose="020B0604020202020204" pitchFamily="34" charset="0"/>
              <a:buChar char="•"/>
            </a:pPr>
            <a:endParaRPr lang="en-GB" baseline="0" dirty="0"/>
          </a:p>
          <a:p>
            <a:pPr marL="0" indent="0">
              <a:buFont typeface="Arial" panose="020B0604020202020204" pitchFamily="34" charset="0"/>
              <a:buNone/>
            </a:pPr>
            <a:endParaRPr lang="en-GB" baseline="0"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15</a:t>
            </a:fld>
            <a:endParaRPr lang="en-US" dirty="0"/>
          </a:p>
        </p:txBody>
      </p:sp>
    </p:spTree>
    <p:extLst>
      <p:ext uri="{BB962C8B-B14F-4D97-AF65-F5344CB8AC3E}">
        <p14:creationId xmlns:p14="http://schemas.microsoft.com/office/powerpoint/2010/main" val="3937659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16</a:t>
            </a:fld>
            <a:endParaRPr lang="en-US" dirty="0"/>
          </a:p>
        </p:txBody>
      </p:sp>
    </p:spTree>
    <p:extLst>
      <p:ext uri="{BB962C8B-B14F-4D97-AF65-F5344CB8AC3E}">
        <p14:creationId xmlns:p14="http://schemas.microsoft.com/office/powerpoint/2010/main" val="2854669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Trainer –</a:t>
            </a:r>
          </a:p>
          <a:p>
            <a:endParaRPr lang="en-GB" baseline="0" dirty="0"/>
          </a:p>
          <a:p>
            <a:r>
              <a:rPr lang="en-GB" baseline="0" dirty="0"/>
              <a:t>Delegates to work through the entire response, discussing in pairs/groups and awarding a level and mark</a:t>
            </a:r>
          </a:p>
          <a:p>
            <a:endParaRPr lang="en-GB" baseline="0" dirty="0"/>
          </a:p>
          <a:p>
            <a:r>
              <a:rPr lang="en-GB" baseline="0" dirty="0"/>
              <a:t>Points to highlight:</a:t>
            </a:r>
          </a:p>
          <a:p>
            <a:pPr marL="171450" indent="-171450">
              <a:buFont typeface="Arial" panose="020B0604020202020204" pitchFamily="34" charset="0"/>
              <a:buChar char="•"/>
            </a:pPr>
            <a:r>
              <a:rPr lang="en-GB" baseline="0" dirty="0"/>
              <a:t>Textual reference supports points made</a:t>
            </a:r>
          </a:p>
          <a:p>
            <a:pPr marL="171450" indent="-171450">
              <a:buFont typeface="Arial" panose="020B0604020202020204" pitchFamily="34" charset="0"/>
              <a:buChar char="•"/>
            </a:pPr>
            <a:r>
              <a:rPr lang="en-GB" baseline="0" dirty="0"/>
              <a:t>Understanding of theme (superstition) and how it </a:t>
            </a:r>
            <a:r>
              <a:rPr lang="en-GB" baseline="0" dirty="0" smtClean="0"/>
              <a:t>affects </a:t>
            </a:r>
            <a:r>
              <a:rPr lang="en-GB" baseline="0" dirty="0"/>
              <a:t>the central characters</a:t>
            </a:r>
          </a:p>
          <a:p>
            <a:pPr marL="171450" indent="-171450">
              <a:buFont typeface="Arial" panose="020B0604020202020204" pitchFamily="34" charset="0"/>
              <a:buChar char="•"/>
            </a:pPr>
            <a:r>
              <a:rPr lang="en-GB" baseline="0" dirty="0"/>
              <a:t>Sound analysis of  textual evidence and points </a:t>
            </a:r>
            <a:r>
              <a:rPr lang="en-GB" baseline="0" dirty="0" smtClean="0"/>
              <a:t>made</a:t>
            </a:r>
          </a:p>
          <a:p>
            <a:pPr marL="171450" indent="-171450">
              <a:buFont typeface="Arial" panose="020B0604020202020204" pitchFamily="34" charset="0"/>
              <a:buChar char="•"/>
            </a:pPr>
            <a:endParaRPr lang="en-GB" baseline="0" dirty="0" smtClean="0"/>
          </a:p>
          <a:p>
            <a:r>
              <a:rPr lang="en-GB" dirty="0" smtClean="0"/>
              <a:t>Highlight key words within the mark scheme.</a:t>
            </a:r>
          </a:p>
          <a:p>
            <a:endParaRPr lang="en-GB" dirty="0" smtClean="0"/>
          </a:p>
          <a:p>
            <a:r>
              <a:rPr lang="en-GB" dirty="0" smtClean="0"/>
              <a:t>AO1 and 3 = 19 marks</a:t>
            </a:r>
          </a:p>
          <a:p>
            <a:endParaRPr lang="en-GB" dirty="0" smtClean="0"/>
          </a:p>
          <a:p>
            <a:r>
              <a:rPr lang="en-GB" dirty="0" smtClean="0"/>
              <a:t>AO4 = 7 marks</a:t>
            </a:r>
          </a:p>
          <a:p>
            <a:pPr marL="171450" indent="-171450">
              <a:buFont typeface="Arial" panose="020B0604020202020204" pitchFamily="34" charset="0"/>
              <a:buChar char="•"/>
            </a:pPr>
            <a:endParaRPr lang="en-GB" baseline="0" dirty="0"/>
          </a:p>
          <a:p>
            <a:endParaRPr lang="en-GB" baseline="0"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17</a:t>
            </a:fld>
            <a:endParaRPr lang="en-US" dirty="0"/>
          </a:p>
        </p:txBody>
      </p:sp>
    </p:spTree>
    <p:extLst>
      <p:ext uri="{BB962C8B-B14F-4D97-AF65-F5344CB8AC3E}">
        <p14:creationId xmlns:p14="http://schemas.microsoft.com/office/powerpoint/2010/main" val="3671765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7004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Script</a:t>
            </a:r>
            <a:r>
              <a:rPr lang="en-GB" sz="1200" kern="1200" baseline="0" dirty="0" smtClean="0">
                <a:solidFill>
                  <a:schemeClr val="tx1"/>
                </a:solidFill>
                <a:effectLst/>
                <a:latin typeface="+mn-lt"/>
                <a:ea typeface="+mn-ea"/>
                <a:cs typeface="+mn-cs"/>
              </a:rPr>
              <a:t> 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Mark awarded – AO1 and AO3 = 17, AO4 = 5</a:t>
            </a:r>
          </a:p>
          <a:p>
            <a:endParaRPr lang="en-US"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18</a:t>
            </a:fld>
            <a:endParaRPr lang="en-US" dirty="0"/>
          </a:p>
        </p:txBody>
      </p:sp>
    </p:spTree>
    <p:extLst>
      <p:ext uri="{BB962C8B-B14F-4D97-AF65-F5344CB8AC3E}">
        <p14:creationId xmlns:p14="http://schemas.microsoft.com/office/powerpoint/2010/main" val="150178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smtClean="0">
                <a:latin typeface="Verdana" pitchFamily="34" charset="0"/>
                <a:ea typeface="Verdana" pitchFamily="34" charset="0"/>
                <a:cs typeface="Verdana" pitchFamily="34" charset="0"/>
              </a:rPr>
              <a:t>Addressing the Assessment Objective AO2</a:t>
            </a:r>
            <a:r>
              <a:rPr lang="en-GB" sz="1200" dirty="0" smtClean="0">
                <a:latin typeface="Verdana" pitchFamily="34" charset="0"/>
                <a:ea typeface="Verdana" pitchFamily="34" charset="0"/>
                <a:cs typeface="Verdana" pitchFamily="34" charset="0"/>
              </a:rPr>
              <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An ideal way to approach the teaching of this is to use the acronym of </a:t>
            </a:r>
            <a:r>
              <a:rPr lang="en-GB" sz="1200" b="1" dirty="0" smtClean="0">
                <a:latin typeface="Verdana" pitchFamily="34" charset="0"/>
                <a:ea typeface="Verdana" pitchFamily="34" charset="0"/>
                <a:cs typeface="Verdana" pitchFamily="34" charset="0"/>
              </a:rPr>
              <a:t>PETER</a:t>
            </a:r>
            <a:r>
              <a:rPr lang="en-GB" sz="1200" dirty="0" smtClean="0">
                <a:latin typeface="Verdana" pitchFamily="34" charset="0"/>
                <a:ea typeface="Verdana" pitchFamily="34" charset="0"/>
                <a:cs typeface="Verdana" pitchFamily="34" charset="0"/>
              </a:rPr>
              <a:t> – </a:t>
            </a:r>
            <a:r>
              <a:rPr lang="en-GB" sz="1200" b="1" dirty="0" smtClean="0">
                <a:latin typeface="Verdana" pitchFamily="34" charset="0"/>
                <a:ea typeface="Verdana" pitchFamily="34" charset="0"/>
                <a:cs typeface="Verdana" pitchFamily="34" charset="0"/>
              </a:rPr>
              <a:t>P</a:t>
            </a:r>
            <a:r>
              <a:rPr lang="en-GB" sz="1200" dirty="0" smtClean="0">
                <a:latin typeface="Verdana" pitchFamily="34" charset="0"/>
                <a:ea typeface="Verdana" pitchFamily="34" charset="0"/>
                <a:cs typeface="Verdana" pitchFamily="34" charset="0"/>
              </a:rPr>
              <a:t>oint, </a:t>
            </a:r>
            <a:r>
              <a:rPr lang="en-GB" sz="1200" b="1" dirty="0" smtClean="0">
                <a:latin typeface="Verdana" pitchFamily="34" charset="0"/>
                <a:ea typeface="Verdana" pitchFamily="34" charset="0"/>
                <a:cs typeface="Verdana" pitchFamily="34" charset="0"/>
              </a:rPr>
              <a:t>E</a:t>
            </a:r>
            <a:r>
              <a:rPr lang="en-GB" sz="1200" dirty="0" smtClean="0">
                <a:latin typeface="Verdana" pitchFamily="34" charset="0"/>
                <a:ea typeface="Verdana" pitchFamily="34" charset="0"/>
                <a:cs typeface="Verdana" pitchFamily="34" charset="0"/>
              </a:rPr>
              <a:t>vidence, </a:t>
            </a:r>
            <a:r>
              <a:rPr lang="en-GB" sz="1200" b="1" dirty="0" smtClean="0">
                <a:latin typeface="Verdana" pitchFamily="34" charset="0"/>
                <a:ea typeface="Verdana" pitchFamily="34" charset="0"/>
                <a:cs typeface="Verdana" pitchFamily="34" charset="0"/>
              </a:rPr>
              <a:t>T</a:t>
            </a:r>
            <a:r>
              <a:rPr lang="en-GB" sz="1200" dirty="0" smtClean="0">
                <a:latin typeface="Verdana" pitchFamily="34" charset="0"/>
                <a:ea typeface="Verdana" pitchFamily="34" charset="0"/>
                <a:cs typeface="Verdana" pitchFamily="34" charset="0"/>
              </a:rPr>
              <a:t>echnique, </a:t>
            </a:r>
            <a:r>
              <a:rPr lang="en-GB" sz="1200" b="1" dirty="0" smtClean="0">
                <a:latin typeface="Verdana" pitchFamily="34" charset="0"/>
                <a:ea typeface="Verdana" pitchFamily="34" charset="0"/>
                <a:cs typeface="Verdana" pitchFamily="34" charset="0"/>
              </a:rPr>
              <a:t>E</a:t>
            </a:r>
            <a:r>
              <a:rPr lang="en-GB" sz="1200" dirty="0" smtClean="0">
                <a:latin typeface="Verdana" pitchFamily="34" charset="0"/>
                <a:ea typeface="Verdana" pitchFamily="34" charset="0"/>
                <a:cs typeface="Verdana" pitchFamily="34" charset="0"/>
              </a:rPr>
              <a:t>ffect on </a:t>
            </a:r>
            <a:r>
              <a:rPr lang="en-GB" sz="1200" b="1" dirty="0" smtClean="0">
                <a:latin typeface="Verdana" pitchFamily="34" charset="0"/>
                <a:ea typeface="Verdana" pitchFamily="34" charset="0"/>
                <a:cs typeface="Verdana" pitchFamily="34" charset="0"/>
              </a:rPr>
              <a:t>R</a:t>
            </a:r>
            <a:r>
              <a:rPr lang="en-GB" sz="1200" dirty="0" smtClean="0">
                <a:latin typeface="Verdana" pitchFamily="34" charset="0"/>
                <a:ea typeface="Verdana" pitchFamily="34" charset="0"/>
                <a:cs typeface="Verdana" pitchFamily="34" charset="0"/>
              </a:rPr>
              <a:t>eader. </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‘Technique’ could be placed in brackets – candidates should not ‘feature spot’ and should not be deterred by having to learn a vast range of linguistic terms in order to answer the question – for candidates working at the lower levels, the basic terms will suffice, such as verbs, adjectives, similes and alliteration. More able candidates will use terminology with ease and precision. The most important aspect is for candidates to understand what the actual words are telling us.</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
            </a:r>
            <a:br>
              <a:rPr lang="en-GB" sz="1200" dirty="0" smtClean="0">
                <a:latin typeface="Verdana" pitchFamily="34" charset="0"/>
                <a:ea typeface="Verdana" pitchFamily="34" charset="0"/>
                <a:cs typeface="Verdana" pitchFamily="34" charset="0"/>
              </a:rPr>
            </a:br>
            <a:r>
              <a:rPr lang="en-GB" sz="1200" dirty="0" smtClean="0">
                <a:latin typeface="Verdana" pitchFamily="34" charset="0"/>
                <a:ea typeface="Verdana" pitchFamily="34" charset="0"/>
                <a:cs typeface="Verdana" pitchFamily="34" charset="0"/>
              </a:rPr>
              <a:t>Remind candidates to comment about structure!</a:t>
            </a:r>
          </a:p>
          <a:p>
            <a:endParaRPr lang="en-GB" sz="1200" dirty="0" smtClean="0">
              <a:latin typeface="Verdana" pitchFamily="34" charset="0"/>
              <a:ea typeface="Verdana" pitchFamily="34" charset="0"/>
              <a:cs typeface="Verdana" pitchFamily="34" charset="0"/>
            </a:endParaRPr>
          </a:p>
          <a:p>
            <a:r>
              <a:rPr lang="en-GB" sz="1200" dirty="0" smtClean="0">
                <a:latin typeface="+mn-lt"/>
              </a:rPr>
              <a:t>In this part of the question, the format will always remain the same for all questions in the section. It will start with ‘In this extract’ and be followed with a comment relevant to the extract. </a:t>
            </a:r>
            <a:br>
              <a:rPr lang="en-GB" sz="1200" dirty="0" smtClean="0">
                <a:latin typeface="+mn-lt"/>
              </a:rPr>
            </a:br>
            <a:r>
              <a:rPr lang="en-GB" sz="1200" dirty="0" smtClean="0">
                <a:latin typeface="+mn-lt"/>
              </a:rPr>
              <a:t/>
            </a:r>
            <a:br>
              <a:rPr lang="en-GB" sz="1200" dirty="0" smtClean="0">
                <a:latin typeface="+mn-lt"/>
              </a:rPr>
            </a:br>
            <a:r>
              <a:rPr lang="en-GB" sz="1200" dirty="0" smtClean="0">
                <a:latin typeface="+mn-lt"/>
              </a:rPr>
              <a:t/>
            </a:r>
            <a:br>
              <a:rPr lang="en-GB" sz="1200" dirty="0" smtClean="0">
                <a:latin typeface="+mn-lt"/>
              </a:rPr>
            </a:br>
            <a:r>
              <a:rPr lang="en-GB" sz="1200" dirty="0" smtClean="0"/>
              <a:t/>
            </a:r>
            <a:br>
              <a:rPr lang="en-GB" sz="1200" dirty="0" smtClean="0"/>
            </a:br>
            <a:r>
              <a:rPr lang="en-GB" sz="1200" dirty="0" smtClean="0"/>
              <a:t/>
            </a:r>
            <a:br>
              <a:rPr lang="en-GB" sz="1200" dirty="0" smtClean="0"/>
            </a:br>
            <a:r>
              <a:rPr lang="en-GB" sz="1200" dirty="0" smtClean="0"/>
              <a:t/>
            </a:r>
            <a:br>
              <a:rPr lang="en-GB" sz="1200" dirty="0" smtClean="0"/>
            </a:br>
            <a:r>
              <a:rPr lang="en-GB" sz="1200" dirty="0" smtClean="0">
                <a:latin typeface="+mn-lt"/>
              </a:rPr>
              <a:t/>
            </a:r>
            <a:br>
              <a:rPr lang="en-GB" sz="1200" dirty="0" smtClean="0">
                <a:latin typeface="+mn-lt"/>
              </a:rPr>
            </a:br>
            <a:r>
              <a:rPr lang="en-GB" sz="1200" dirty="0" smtClean="0">
                <a:latin typeface="+mn-lt"/>
              </a:rPr>
              <a:t/>
            </a:r>
            <a:br>
              <a:rPr lang="en-GB" sz="1200" dirty="0" smtClean="0">
                <a:latin typeface="+mn-lt"/>
              </a:rPr>
            </a:br>
            <a:endParaRPr lang="en-GB" sz="1200" dirty="0" smtClean="0">
              <a:latin typeface="Verdana" pitchFamily="34" charset="0"/>
              <a:ea typeface="Verdana" pitchFamily="34" charset="0"/>
              <a:cs typeface="Verdana" pitchFamily="34" charset="0"/>
            </a:endParaRPr>
          </a:p>
          <a:p>
            <a:endParaRPr lang="en-GB" sz="1200" dirty="0" smtClean="0">
              <a:latin typeface="Verdana" pitchFamily="34" charset="0"/>
              <a:ea typeface="Verdana" pitchFamily="34" charset="0"/>
              <a:cs typeface="Verdana" pitchFamily="34" charset="0"/>
            </a:endParaRPr>
          </a:p>
          <a:p>
            <a:endParaRPr lang="en-GB" dirty="0" smtClean="0">
              <a:latin typeface="Verdana" pitchFamily="34" charset="0"/>
              <a:ea typeface="Verdana" pitchFamily="34" charset="0"/>
              <a:cs typeface="Verdana" pitchFamily="34" charset="0"/>
            </a:endParaRPr>
          </a:p>
          <a:p>
            <a:endParaRPr lang="en-GB" dirty="0" smtClean="0">
              <a:latin typeface="Verdana" pitchFamily="34" charset="0"/>
              <a:ea typeface="Verdana" pitchFamily="34" charset="0"/>
              <a:cs typeface="Verdana" pitchFamily="34" charset="0"/>
            </a:endParaRPr>
          </a:p>
          <a:p>
            <a:r>
              <a:rPr lang="en-GB" dirty="0">
                <a:latin typeface="Verdana" pitchFamily="34" charset="0"/>
                <a:ea typeface="Verdana" pitchFamily="34" charset="0"/>
                <a:cs typeface="Verdana" pitchFamily="34" charset="0"/>
              </a:rPr>
              <a:t/>
            </a:r>
            <a:br>
              <a:rPr lang="en-GB" dirty="0">
                <a:latin typeface="Verdana" pitchFamily="34" charset="0"/>
                <a:ea typeface="Verdana" pitchFamily="34" charset="0"/>
                <a:cs typeface="Verdana" pitchFamily="34" charset="0"/>
              </a:rPr>
            </a:br>
            <a:endParaRPr lang="en-GB" dirty="0" smtClean="0">
              <a:latin typeface="Verdana" pitchFamily="34" charset="0"/>
              <a:ea typeface="Verdana" pitchFamily="34" charset="0"/>
              <a:cs typeface="Verdana" pitchFamily="34" charset="0"/>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19</a:t>
            </a:fld>
            <a:endParaRPr lang="en-US" dirty="0"/>
          </a:p>
        </p:txBody>
      </p:sp>
    </p:spTree>
    <p:extLst>
      <p:ext uri="{BB962C8B-B14F-4D97-AF65-F5344CB8AC3E}">
        <p14:creationId xmlns:p14="http://schemas.microsoft.com/office/powerpoint/2010/main" val="2577853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latin typeface="Verdana" pitchFamily="34" charset="0"/>
                <a:ea typeface="Verdana" pitchFamily="34" charset="0"/>
                <a:cs typeface="Verdana" pitchFamily="34" charset="0"/>
              </a:rPr>
              <a:t>When answering Part a) of this section of the paper, candidates should </a:t>
            </a:r>
            <a:r>
              <a:rPr lang="en-GB" b="1" dirty="0" smtClean="0">
                <a:latin typeface="Verdana" pitchFamily="34" charset="0"/>
                <a:ea typeface="Verdana" pitchFamily="34" charset="0"/>
                <a:cs typeface="Verdana" pitchFamily="34" charset="0"/>
              </a:rPr>
              <a:t>only</a:t>
            </a:r>
            <a:r>
              <a:rPr lang="en-GB" dirty="0" smtClean="0">
                <a:latin typeface="Verdana" pitchFamily="34" charset="0"/>
                <a:ea typeface="Verdana" pitchFamily="34" charset="0"/>
                <a:cs typeface="Verdana" pitchFamily="34" charset="0"/>
              </a:rPr>
              <a:t> use the extract in their response. They should read the question carefully in order to establish the focus of the question and extrapolate relevant examples from the extract. </a:t>
            </a:r>
            <a:br>
              <a:rPr lang="en-GB" dirty="0" smtClean="0">
                <a:latin typeface="Verdana" pitchFamily="34" charset="0"/>
                <a:ea typeface="Verdana" pitchFamily="34" charset="0"/>
                <a:cs typeface="Verdana" pitchFamily="34" charset="0"/>
              </a:rPr>
            </a:br>
            <a:r>
              <a:rPr lang="en-GB" dirty="0" smtClean="0">
                <a:latin typeface="Verdana" pitchFamily="34" charset="0"/>
                <a:ea typeface="Verdana" pitchFamily="34" charset="0"/>
                <a:cs typeface="Verdana" pitchFamily="34" charset="0"/>
              </a:rPr>
              <a:t/>
            </a:r>
            <a:br>
              <a:rPr lang="en-GB" dirty="0" smtClean="0">
                <a:latin typeface="Verdana" pitchFamily="34" charset="0"/>
                <a:ea typeface="Verdana" pitchFamily="34" charset="0"/>
                <a:cs typeface="Verdana" pitchFamily="34" charset="0"/>
              </a:rPr>
            </a:br>
            <a:r>
              <a:rPr lang="en-GB" dirty="0" smtClean="0">
                <a:latin typeface="Verdana" pitchFamily="34" charset="0"/>
                <a:ea typeface="Verdana" pitchFamily="34" charset="0"/>
                <a:cs typeface="Verdana" pitchFamily="34" charset="0"/>
              </a:rPr>
              <a:t>Candidates are marked according to what they can extrapolate from the extract and not from elsewhere in the novel. </a:t>
            </a:r>
            <a:br>
              <a:rPr lang="en-GB" dirty="0" smtClean="0">
                <a:latin typeface="Verdana" pitchFamily="34" charset="0"/>
                <a:ea typeface="Verdana" pitchFamily="34" charset="0"/>
                <a:cs typeface="Verdana" pitchFamily="34" charset="0"/>
              </a:rPr>
            </a:br>
            <a:r>
              <a:rPr lang="en-GB" dirty="0" smtClean="0">
                <a:latin typeface="Verdana" pitchFamily="34" charset="0"/>
                <a:ea typeface="Verdana" pitchFamily="34" charset="0"/>
                <a:cs typeface="Verdana" pitchFamily="34" charset="0"/>
              </a:rPr>
              <a:t/>
            </a:r>
            <a:br>
              <a:rPr lang="en-GB" dirty="0" smtClean="0">
                <a:latin typeface="Verdana" pitchFamily="34" charset="0"/>
                <a:ea typeface="Verdana" pitchFamily="34" charset="0"/>
                <a:cs typeface="Verdana" pitchFamily="34" charset="0"/>
              </a:rPr>
            </a:br>
            <a:r>
              <a:rPr lang="en-GB" dirty="0" smtClean="0">
                <a:latin typeface="Verdana" pitchFamily="34" charset="0"/>
                <a:ea typeface="Verdana" pitchFamily="34" charset="0"/>
                <a:cs typeface="Verdana" pitchFamily="34" charset="0"/>
              </a:rPr>
              <a:t>Part a) may focus on a variety of: character, settings, relationships between characters, feelings or points of view, thoughts and feelings expressed, atmosphere, characters’ opinions of others, and so on.</a:t>
            </a:r>
          </a:p>
          <a:p>
            <a:endParaRPr lang="en-GB" dirty="0" smtClean="0">
              <a:latin typeface="Verdana" pitchFamily="34" charset="0"/>
              <a:ea typeface="Verdana" pitchFamily="34" charset="0"/>
              <a:cs typeface="Verdana" pitchFamily="34" charset="0"/>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20</a:t>
            </a:fld>
            <a:endParaRPr lang="en-US" dirty="0"/>
          </a:p>
        </p:txBody>
      </p:sp>
    </p:spTree>
    <p:extLst>
      <p:ext uri="{BB962C8B-B14F-4D97-AF65-F5344CB8AC3E}">
        <p14:creationId xmlns:p14="http://schemas.microsoft.com/office/powerpoint/2010/main" val="851186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57" name="Shape 57"/>
          <p:cNvSpPr txBox="1">
            <a:spLocks noGrp="1"/>
          </p:cNvSpPr>
          <p:nvPr>
            <p:ph type="body" idx="1"/>
          </p:nvPr>
        </p:nvSpPr>
        <p:spPr>
          <a:xfrm>
            <a:off x="898207" y="4686459"/>
            <a:ext cx="4939349" cy="4440553"/>
          </a:xfrm>
          <a:prstGeom prst="rect">
            <a:avLst/>
          </a:prstGeom>
          <a:noFill/>
          <a:ln>
            <a:noFill/>
          </a:ln>
        </p:spPr>
        <p:txBody>
          <a:bodyPr lIns="91050" tIns="45513" rIns="91050" bIns="45513" anchor="t" anchorCtr="0">
            <a:noAutofit/>
          </a:bodyPr>
          <a:lstStyle/>
          <a:p>
            <a:pPr>
              <a:buSzPct val="25000"/>
            </a:pPr>
            <a:endParaRPr lang="en-US" sz="1800" dirty="0"/>
          </a:p>
        </p:txBody>
      </p:sp>
      <p:sp>
        <p:nvSpPr>
          <p:cNvPr id="58" name="Shape 58"/>
          <p:cNvSpPr txBox="1"/>
          <p:nvPr/>
        </p:nvSpPr>
        <p:spPr>
          <a:xfrm>
            <a:off x="3817771" y="9372918"/>
            <a:ext cx="2917990" cy="493393"/>
          </a:xfrm>
          <a:prstGeom prst="rect">
            <a:avLst/>
          </a:prstGeom>
          <a:noFill/>
          <a:ln>
            <a:noFill/>
          </a:ln>
        </p:spPr>
        <p:txBody>
          <a:bodyPr lIns="91050" tIns="45513" rIns="91050" bIns="45513" anchor="b" anchorCtr="0">
            <a:noAutofit/>
          </a:bodyPr>
          <a:lstStyle/>
          <a:p>
            <a:pPr algn="r">
              <a:buClr>
                <a:srgbClr val="000000"/>
              </a:buClr>
              <a:buSzPct val="25000"/>
            </a:pPr>
            <a:fld id="{00000000-1234-1234-1234-123412341234}" type="slidenum">
              <a:rPr lang="en-US" sz="1200"/>
              <a:pPr algn="r">
                <a:buClr>
                  <a:srgbClr val="000000"/>
                </a:buClr>
                <a:buSzPct val="25000"/>
              </a:pPr>
              <a:t>2</a:t>
            </a:fld>
            <a:endParaRPr lang="en-US" sz="1200" dirty="0"/>
          </a:p>
        </p:txBody>
      </p:sp>
    </p:spTree>
    <p:extLst>
      <p:ext uri="{BB962C8B-B14F-4D97-AF65-F5344CB8AC3E}">
        <p14:creationId xmlns:p14="http://schemas.microsoft.com/office/powerpoint/2010/main" val="3417493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The question always begins with ‘Explain’ and ‘</a:t>
            </a:r>
            <a:r>
              <a:rPr lang="en-GB" sz="1200" b="1" dirty="0" smtClean="0"/>
              <a:t>elsewhere</a:t>
            </a:r>
            <a:r>
              <a:rPr lang="en-GB" sz="1200" dirty="0" smtClean="0"/>
              <a:t>’ will always be emboldened. There will always be two bullet points to guide the candidates. It is important that candidates are reminded that they </a:t>
            </a:r>
            <a:r>
              <a:rPr lang="en-GB" sz="1200" b="1" dirty="0" smtClean="0"/>
              <a:t>must</a:t>
            </a:r>
            <a:r>
              <a:rPr lang="en-GB" sz="1200" dirty="0" smtClean="0"/>
              <a:t> write about </a:t>
            </a:r>
            <a:r>
              <a:rPr lang="en-GB" sz="1200" u="sng" dirty="0" smtClean="0"/>
              <a:t>other areas of the novel </a:t>
            </a:r>
            <a:r>
              <a:rPr lang="en-GB" sz="1200" dirty="0" smtClean="0"/>
              <a:t>for part b) of the question and </a:t>
            </a:r>
            <a:r>
              <a:rPr lang="en-GB" sz="1200" u="sng" dirty="0" smtClean="0"/>
              <a:t>not</a:t>
            </a:r>
            <a:r>
              <a:rPr lang="en-GB" sz="1200" dirty="0" smtClean="0"/>
              <a:t> re-use the extract.</a:t>
            </a:r>
          </a:p>
          <a:p>
            <a:endParaRPr lang="en-GB"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rPr>
              <a:t>It is advised that candidates provide specific examples from the chosen novel, not just a generalised overview. Give examples.</a:t>
            </a: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21</a:t>
            </a:fld>
            <a:endParaRPr lang="en-US" dirty="0"/>
          </a:p>
        </p:txBody>
      </p:sp>
    </p:spTree>
    <p:extLst>
      <p:ext uri="{BB962C8B-B14F-4D97-AF65-F5344CB8AC3E}">
        <p14:creationId xmlns:p14="http://schemas.microsoft.com/office/powerpoint/2010/main" val="397666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22</a:t>
            </a:fld>
            <a:endParaRPr lang="en-US" dirty="0"/>
          </a:p>
        </p:txBody>
      </p:sp>
    </p:spTree>
    <p:extLst>
      <p:ext uri="{BB962C8B-B14F-4D97-AF65-F5344CB8AC3E}">
        <p14:creationId xmlns:p14="http://schemas.microsoft.com/office/powerpoint/2010/main" val="892351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23</a:t>
            </a:fld>
            <a:endParaRPr lang="en-US" dirty="0"/>
          </a:p>
        </p:txBody>
      </p:sp>
    </p:spTree>
    <p:extLst>
      <p:ext uri="{BB962C8B-B14F-4D97-AF65-F5344CB8AC3E}">
        <p14:creationId xmlns:p14="http://schemas.microsoft.com/office/powerpoint/2010/main" val="2761851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latin typeface="+mn-lt"/>
              </a:rPr>
              <a:t>After this slide:</a:t>
            </a:r>
          </a:p>
          <a:p>
            <a:endParaRPr lang="en-GB" dirty="0" smtClean="0">
              <a:latin typeface="+mn-lt"/>
            </a:endParaRPr>
          </a:p>
          <a:p>
            <a:r>
              <a:rPr lang="en-GB" sz="1200" dirty="0" smtClean="0">
                <a:latin typeface="+mn-lt"/>
                <a:ea typeface="Verdana" pitchFamily="34" charset="0"/>
                <a:cs typeface="Verdana" pitchFamily="34" charset="0"/>
              </a:rPr>
              <a:t>In your pack more exemplars have been provided.  </a:t>
            </a:r>
          </a:p>
          <a:p>
            <a:endParaRPr lang="en-GB" sz="1200" dirty="0" smtClean="0">
              <a:latin typeface="+mn-lt"/>
              <a:ea typeface="Verdana" pitchFamily="34" charset="0"/>
              <a:cs typeface="Verdana" pitchFamily="34" charset="0"/>
            </a:endParaRPr>
          </a:p>
          <a:p>
            <a:r>
              <a:rPr lang="en-GB" sz="1200" dirty="0" smtClean="0">
                <a:latin typeface="+mn-lt"/>
                <a:ea typeface="Verdana" pitchFamily="34" charset="0"/>
                <a:cs typeface="Verdana" pitchFamily="34" charset="0"/>
              </a:rPr>
              <a:t>Script 5 is a Level 3 example. </a:t>
            </a:r>
          </a:p>
          <a:p>
            <a:endParaRPr lang="en-GB" sz="1200" dirty="0" smtClean="0">
              <a:latin typeface="+mn-lt"/>
              <a:ea typeface="Verdana" pitchFamily="34" charset="0"/>
              <a:cs typeface="Verdana" pitchFamily="34" charset="0"/>
            </a:endParaRPr>
          </a:p>
          <a:p>
            <a:r>
              <a:rPr lang="en-GB" sz="1200" dirty="0" smtClean="0">
                <a:latin typeface="+mn-lt"/>
                <a:ea typeface="Verdana" pitchFamily="34" charset="0"/>
                <a:cs typeface="Verdana" pitchFamily="34" charset="0"/>
              </a:rPr>
              <a:t>Script 6 is a Level 5 example.</a:t>
            </a:r>
          </a:p>
          <a:p>
            <a:endParaRPr lang="en-GB" sz="1200" dirty="0" smtClean="0">
              <a:latin typeface="+mn-lt"/>
              <a:ea typeface="Verdana" pitchFamily="34" charset="0"/>
              <a:cs typeface="Verdana" pitchFamily="34" charset="0"/>
            </a:endParaRPr>
          </a:p>
          <a:p>
            <a:endParaRPr lang="en-GB" sz="1200" dirty="0" smtClean="0">
              <a:latin typeface="+mn-lt"/>
              <a:ea typeface="Verdana" pitchFamily="34" charset="0"/>
              <a:cs typeface="Verdana" pitchFamily="34" charset="0"/>
            </a:endParaRPr>
          </a:p>
          <a:p>
            <a:r>
              <a:rPr lang="en-GB" sz="1200" dirty="0" smtClean="0">
                <a:latin typeface="+mn-lt"/>
                <a:ea typeface="Verdana" pitchFamily="34" charset="0"/>
                <a:cs typeface="Verdana" pitchFamily="34" charset="0"/>
              </a:rPr>
              <a:t>The commentaries provided at the end will explain how the marks were awarded.</a:t>
            </a:r>
          </a:p>
          <a:p>
            <a:endParaRPr lang="en-GB" sz="1200" dirty="0" smtClean="0">
              <a:latin typeface="+mn-lt"/>
              <a:ea typeface="Verdana" pitchFamily="34" charset="0"/>
              <a:cs typeface="Verdana" pitchFamily="34" charset="0"/>
            </a:endParaRPr>
          </a:p>
          <a:p>
            <a:r>
              <a:rPr lang="en-GB" sz="1200" dirty="0" smtClean="0">
                <a:latin typeface="+mn-lt"/>
                <a:ea typeface="Verdana" pitchFamily="34" charset="0"/>
                <a:cs typeface="Verdana" pitchFamily="34" charset="0"/>
              </a:rPr>
              <a:t>Let’s take a look at a response receiving full marks in Level 5.</a:t>
            </a:r>
          </a:p>
          <a:p>
            <a:endParaRPr lang="en-GB" dirty="0">
              <a:latin typeface="+mn-lt"/>
            </a:endParaRPr>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24</a:t>
            </a:fld>
            <a:endParaRPr lang="en-US" dirty="0"/>
          </a:p>
        </p:txBody>
      </p:sp>
    </p:spTree>
    <p:extLst>
      <p:ext uri="{BB962C8B-B14F-4D97-AF65-F5344CB8AC3E}">
        <p14:creationId xmlns:p14="http://schemas.microsoft.com/office/powerpoint/2010/main" val="1772278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cap="none" normalizeH="0" baseline="0" dirty="0" smtClean="0">
                <a:ln>
                  <a:noFill/>
                </a:ln>
                <a:solidFill>
                  <a:schemeClr val="tx1"/>
                </a:solidFill>
                <a:effectLst/>
                <a:latin typeface="Verdana" pitchFamily="34" charset="0"/>
                <a:ea typeface="Verdana" pitchFamily="34" charset="0"/>
                <a:cs typeface="Verdana" pitchFamily="34" charset="0"/>
              </a:rPr>
              <a:t>Marks awarded: 20+20            A full marks response.</a:t>
            </a: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25</a:t>
            </a:fld>
            <a:endParaRPr lang="en-US" dirty="0"/>
          </a:p>
        </p:txBody>
      </p:sp>
    </p:spTree>
    <p:extLst>
      <p:ext uri="{BB962C8B-B14F-4D97-AF65-F5344CB8AC3E}">
        <p14:creationId xmlns:p14="http://schemas.microsoft.com/office/powerpoint/2010/main" val="27625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latin typeface="Verdana" pitchFamily="34" charset="0"/>
                <a:cs typeface="Arial" pitchFamily="34" charset="0"/>
              </a:rPr>
              <a:t>In your pack, there are two exemplars for this novel – both are borderline.</a:t>
            </a: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26</a:t>
            </a:fld>
            <a:endParaRPr lang="en-US" dirty="0"/>
          </a:p>
        </p:txBody>
      </p:sp>
    </p:spTree>
    <p:extLst>
      <p:ext uri="{BB962C8B-B14F-4D97-AF65-F5344CB8AC3E}">
        <p14:creationId xmlns:p14="http://schemas.microsoft.com/office/powerpoint/2010/main" val="1652692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mn-lt"/>
                <a:ea typeface="Verdana" pitchFamily="34" charset="0"/>
                <a:cs typeface="Verdana" pitchFamily="34" charset="0"/>
              </a:rPr>
              <a:t>This is a Level 4/5 exemplar. What marks would you award?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latin typeface="+mn-lt"/>
              <a:ea typeface="Verdana" pitchFamily="34" charset="0"/>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Note on script 9: Enough answer space is provided and the use of extra paper is not required or necessary.</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latin typeface="+mn-lt"/>
              <a:ea typeface="Verdana" pitchFamily="34" charset="0"/>
              <a:cs typeface="Verdana" pitchFamily="34" charset="0"/>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27</a:t>
            </a:fld>
            <a:endParaRPr lang="en-US" dirty="0"/>
          </a:p>
        </p:txBody>
      </p:sp>
    </p:spTree>
    <p:extLst>
      <p:ext uri="{BB962C8B-B14F-4D97-AF65-F5344CB8AC3E}">
        <p14:creationId xmlns:p14="http://schemas.microsoft.com/office/powerpoint/2010/main" val="1617438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mn-lt"/>
                <a:cs typeface="Arial" pitchFamily="34" charset="0"/>
              </a:rPr>
              <a:t>Five examples have been included in your pack.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mn-lt"/>
                <a:cs typeface="Arial" pitchFamily="34" charset="0"/>
              </a:rPr>
              <a:t>Full commentaries will be provided to take and read at your leisure. </a:t>
            </a:r>
            <a:r>
              <a:rPr lang="en-GB" sz="1200" dirty="0" smtClean="0">
                <a:solidFill>
                  <a:schemeClr val="tx1"/>
                </a:solidFill>
                <a:latin typeface="+mn-lt"/>
                <a:cs typeface="Arial" pitchFamily="34" charset="0"/>
              </a:rPr>
              <a:t>We shall look at one of the Level 4 responses, Script 13.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mn-lt"/>
                <a:cs typeface="Arial" pitchFamily="34" charset="0"/>
              </a:rPr>
              <a:t>Script 13</a:t>
            </a:r>
          </a:p>
          <a:p>
            <a:r>
              <a:rPr lang="en-GB" sz="1200" dirty="0" smtClean="0">
                <a:latin typeface="+mn-lt"/>
              </a:rPr>
              <a:t>The candidate is awarded marks in Level 4 for both parts of the question. </a:t>
            </a:r>
          </a:p>
          <a:p>
            <a:r>
              <a:rPr lang="en-GB" sz="1200" dirty="0" smtClean="0">
                <a:latin typeface="+mn-lt"/>
              </a:rPr>
              <a:t>Where would you place this in Level 4?  Why? Discuss.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mn-lt"/>
              <a:cs typeface="Arial" pitchFamily="34" charset="0"/>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28</a:t>
            </a:fld>
            <a:endParaRPr lang="en-US" dirty="0"/>
          </a:p>
        </p:txBody>
      </p:sp>
    </p:spTree>
    <p:extLst>
      <p:ext uri="{BB962C8B-B14F-4D97-AF65-F5344CB8AC3E}">
        <p14:creationId xmlns:p14="http://schemas.microsoft.com/office/powerpoint/2010/main" val="31083645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Each poetry collection contains 15 poems and includes Romantic, Literary Heritage and Contemporary poetry. </a:t>
            </a:r>
            <a:br>
              <a:rPr lang="en-GB" sz="1200" dirty="0" smtClean="0"/>
            </a:br>
            <a:r>
              <a:rPr lang="en-GB" sz="1200" dirty="0" smtClean="0"/>
              <a:t/>
            </a:r>
            <a:br>
              <a:rPr lang="en-GB" sz="1200" dirty="0" smtClean="0"/>
            </a:br>
            <a:r>
              <a:rPr lang="en-GB" sz="1200" b="1" dirty="0" smtClean="0"/>
              <a:t>All 15 poems must be studied.</a:t>
            </a:r>
            <a:br>
              <a:rPr lang="en-GB" sz="1200" b="1" dirty="0" smtClean="0"/>
            </a:br>
            <a:endParaRPr lang="en-GB" sz="1200" b="1" dirty="0" smtClean="0"/>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rPr>
              <a:t>Candidates are advised to spend 35 minutes on this part of the paper.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rPr>
              <a:t>Teaching should focus on the study of </a:t>
            </a:r>
            <a:r>
              <a:rPr kumimoji="0" lang="en-GB" sz="1200" b="1" i="0" u="none" strike="noStrike" cap="none" normalizeH="0" baseline="0" dirty="0" smtClean="0">
                <a:ln>
                  <a:noFill/>
                </a:ln>
                <a:solidFill>
                  <a:schemeClr val="tx1"/>
                </a:solidFill>
                <a:effectLst/>
                <a:latin typeface="Verdana" pitchFamily="34" charset="0"/>
                <a:ea typeface="Times New Roman" pitchFamily="18" charset="0"/>
                <a:cs typeface="Verdana-Bold"/>
              </a:rPr>
              <a:t>whole texts</a:t>
            </a: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rPr>
              <a:t>, developing students’ comprehension, critical reading and comparison skills, as well as their ability to produce clear and coherent writing using accurate Standard English. </a:t>
            </a:r>
          </a:p>
          <a:p>
            <a:pPr marL="0" marR="0" lvl="0" indent="0" algn="l" defTabSz="914400" rtl="0" eaLnBrk="1" fontAlgn="base" latinLnBrk="0" hangingPunct="1">
              <a:lnSpc>
                <a:spcPct val="100000"/>
              </a:lnSpc>
              <a:spcBef>
                <a:spcPct val="0"/>
              </a:spcBef>
              <a:spcAft>
                <a:spcPct val="0"/>
              </a:spcAft>
              <a:buClrTx/>
              <a:buSzTx/>
              <a:buFontTx/>
              <a:buNone/>
              <a:tabLst/>
            </a:pPr>
            <a:endParaRPr lang="en-GB" sz="1200" dirty="0" smtClean="0">
              <a:solidFill>
                <a:schemeClr val="tx1"/>
              </a:solidFill>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rPr>
              <a:t>Candidates</a:t>
            </a:r>
            <a:r>
              <a:rPr kumimoji="0" lang="en-GB" sz="1200" b="0" i="0" u="none" strike="noStrike" cap="none" normalizeH="0" dirty="0" smtClean="0">
                <a:ln>
                  <a:noFill/>
                </a:ln>
                <a:solidFill>
                  <a:schemeClr val="tx1"/>
                </a:solidFill>
                <a:effectLst/>
                <a:latin typeface="Arial" pitchFamily="34" charset="0"/>
                <a:ea typeface="Times New Roman" pitchFamily="18" charset="0"/>
                <a:cs typeface="Verdana" pitchFamily="34" charset="0"/>
              </a:rPr>
              <a:t> </a:t>
            </a:r>
            <a:r>
              <a:rPr kumimoji="0" lang="en-GB" sz="1200" b="1" i="0" u="none" strike="noStrike" cap="none" normalizeH="0" dirty="0" smtClean="0">
                <a:ln>
                  <a:noFill/>
                </a:ln>
                <a:solidFill>
                  <a:schemeClr val="tx1"/>
                </a:solidFill>
                <a:effectLst/>
                <a:latin typeface="Arial" pitchFamily="34" charset="0"/>
                <a:ea typeface="Times New Roman" pitchFamily="18" charset="0"/>
                <a:cs typeface="Verdana" pitchFamily="34" charset="0"/>
              </a:rPr>
              <a:t>MUST compare</a:t>
            </a:r>
            <a:r>
              <a:rPr kumimoji="0" lang="en-GB" sz="1200" b="0" i="0" u="none" strike="noStrike" cap="none" normalizeH="0" dirty="0" smtClean="0">
                <a:ln>
                  <a:noFill/>
                </a:ln>
                <a:solidFill>
                  <a:schemeClr val="tx1"/>
                </a:solidFill>
                <a:effectLst/>
                <a:latin typeface="Arial" pitchFamily="34" charset="0"/>
                <a:ea typeface="Times New Roman" pitchFamily="18" charset="0"/>
                <a:cs typeface="Verdana" pitchFamily="34" charset="0"/>
              </a:rPr>
              <a:t> the two poems.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dirty="0" smtClean="0">
              <a:ln>
                <a:noFill/>
              </a:ln>
              <a:solidFill>
                <a:schemeClr val="tx1"/>
              </a:solidFill>
              <a:effectLst/>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0" i="0" u="none" strike="noStrike" cap="none" normalizeH="0" baseline="0" dirty="0" smtClean="0">
                <a:ln>
                  <a:noFill/>
                </a:ln>
                <a:solidFill>
                  <a:schemeClr val="tx1"/>
                </a:solidFill>
                <a:effectLst/>
                <a:latin typeface="+mn-lt"/>
                <a:ea typeface="Times New Roman" pitchFamily="18" charset="0"/>
                <a:cs typeface="Arial" pitchFamily="34" charset="0"/>
              </a:rPr>
              <a:t>In the mark scheme, the ‘Indicative Content’ provides examples of possible points made, but all valid points are rewarded, so long as they are supported with evidence from the poems.</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dirty="0" smtClean="0">
              <a:ln>
                <a:noFill/>
              </a:ln>
              <a:solidFill>
                <a:schemeClr val="tx1"/>
              </a:solidFill>
              <a:effectLst/>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200" baseline="0" dirty="0" smtClean="0">
              <a:solidFill>
                <a:schemeClr val="tx1"/>
              </a:solidFill>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a typeface="Times New Roman" pitchFamily="18"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200" dirty="0" smtClean="0">
              <a:solidFill>
                <a:schemeClr val="tx1"/>
              </a:solidFill>
              <a:latin typeface="Arial" pitchFamily="34"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200" dirty="0" smtClean="0">
              <a:solidFill>
                <a:schemeClr val="tx1"/>
              </a:solidFill>
              <a:latin typeface="Arial" pitchFamily="34" charset="0"/>
              <a:cs typeface="Verdan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r>
              <a:rPr lang="en-GB" sz="1200" b="1" dirty="0" smtClean="0"/>
              <a:t/>
            </a:r>
            <a:br>
              <a:rPr lang="en-GB" sz="1200" b="1" dirty="0" smtClean="0"/>
            </a:br>
            <a:r>
              <a:rPr lang="en-GB" dirty="0" smtClean="0"/>
              <a:t/>
            </a:r>
            <a:br>
              <a:rPr lang="en-GB" dirty="0" smtClean="0"/>
            </a:br>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29</a:t>
            </a:fld>
            <a:endParaRPr lang="en-US" dirty="0"/>
          </a:p>
        </p:txBody>
      </p:sp>
    </p:spTree>
    <p:extLst>
      <p:ext uri="{BB962C8B-B14F-4D97-AF65-F5344CB8AC3E}">
        <p14:creationId xmlns:p14="http://schemas.microsoft.com/office/powerpoint/2010/main" val="36685734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30</a:t>
            </a:fld>
            <a:endParaRPr lang="en-US" dirty="0"/>
          </a:p>
        </p:txBody>
      </p:sp>
    </p:spTree>
    <p:extLst>
      <p:ext uri="{BB962C8B-B14F-4D97-AF65-F5344CB8AC3E}">
        <p14:creationId xmlns:p14="http://schemas.microsoft.com/office/powerpoint/2010/main" val="1252855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57" name="Shape 57"/>
          <p:cNvSpPr txBox="1">
            <a:spLocks noGrp="1"/>
          </p:cNvSpPr>
          <p:nvPr>
            <p:ph type="body" idx="1"/>
          </p:nvPr>
        </p:nvSpPr>
        <p:spPr>
          <a:xfrm>
            <a:off x="898207" y="4686459"/>
            <a:ext cx="4939349" cy="4440553"/>
          </a:xfrm>
          <a:prstGeom prst="rect">
            <a:avLst/>
          </a:prstGeom>
          <a:noFill/>
          <a:ln>
            <a:noFill/>
          </a:ln>
        </p:spPr>
        <p:txBody>
          <a:bodyPr lIns="91050" tIns="45513" rIns="91050" bIns="45513"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GB" sz="1200" kern="1200" dirty="0" smtClean="0">
                <a:solidFill>
                  <a:schemeClr val="tx1"/>
                </a:solidFill>
                <a:effectLst/>
                <a:latin typeface="+mn-lt"/>
                <a:ea typeface="+mn-ea"/>
                <a:cs typeface="+mn-cs"/>
              </a:rPr>
              <a:t>Make it clear to delegates that due to the timing of the event we cannot possibly cover all samples provided in</a:t>
            </a:r>
            <a:r>
              <a:rPr lang="en-GB" sz="1200" kern="1200" baseline="0" dirty="0" smtClean="0">
                <a:solidFill>
                  <a:schemeClr val="tx1"/>
                </a:solidFill>
                <a:effectLst/>
                <a:latin typeface="+mn-lt"/>
                <a:ea typeface="+mn-ea"/>
                <a:cs typeface="+mn-cs"/>
              </a:rPr>
              <a:t> the pack</a:t>
            </a:r>
            <a:r>
              <a:rPr lang="en-GB"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GB" sz="1200" kern="1200" dirty="0" smtClean="0">
                <a:solidFill>
                  <a:schemeClr val="tx1"/>
                </a:solidFill>
                <a:effectLst/>
                <a:latin typeface="+mn-lt"/>
                <a:ea typeface="+mn-ea"/>
                <a:cs typeface="+mn-cs"/>
              </a:rPr>
              <a:t>In order to provide as full a range / as many texts as possible we have included additional scripts and commentaries which they can look at outside of the training event. </a:t>
            </a:r>
          </a:p>
          <a:p>
            <a:pPr>
              <a:buSzPct val="25000"/>
            </a:pPr>
            <a:endParaRPr lang="en-US" sz="1800" dirty="0"/>
          </a:p>
        </p:txBody>
      </p:sp>
      <p:sp>
        <p:nvSpPr>
          <p:cNvPr id="58" name="Shape 58"/>
          <p:cNvSpPr txBox="1"/>
          <p:nvPr/>
        </p:nvSpPr>
        <p:spPr>
          <a:xfrm>
            <a:off x="3817771" y="9372918"/>
            <a:ext cx="2917990" cy="493393"/>
          </a:xfrm>
          <a:prstGeom prst="rect">
            <a:avLst/>
          </a:prstGeom>
          <a:noFill/>
          <a:ln>
            <a:noFill/>
          </a:ln>
        </p:spPr>
        <p:txBody>
          <a:bodyPr lIns="91050" tIns="45513" rIns="91050" bIns="45513" anchor="b" anchorCtr="0">
            <a:noAutofit/>
          </a:bodyPr>
          <a:lstStyle/>
          <a:p>
            <a:pPr algn="r">
              <a:buClr>
                <a:srgbClr val="000000"/>
              </a:buClr>
              <a:buSzPct val="25000"/>
            </a:pPr>
            <a:fld id="{00000000-1234-1234-1234-123412341234}" type="slidenum">
              <a:rPr lang="en-US" sz="1200"/>
              <a:pPr algn="r">
                <a:buClr>
                  <a:srgbClr val="000000"/>
                </a:buClr>
                <a:buSzPct val="25000"/>
              </a:pPr>
              <a:t>3</a:t>
            </a:fld>
            <a:endParaRPr lang="en-US" sz="1200" dirty="0"/>
          </a:p>
        </p:txBody>
      </p:sp>
    </p:spTree>
    <p:extLst>
      <p:ext uri="{BB962C8B-B14F-4D97-AF65-F5344CB8AC3E}">
        <p14:creationId xmlns:p14="http://schemas.microsoft.com/office/powerpoint/2010/main" val="42659123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Coverage of the two poems need not be equally weighted but the second poem should have substantial treatment. </a:t>
            </a:r>
          </a:p>
          <a:p>
            <a:endParaRPr lang="en-US" sz="1200" dirty="0" smtClean="0"/>
          </a:p>
          <a:p>
            <a:r>
              <a:rPr lang="en-US" sz="1200" dirty="0" smtClean="0"/>
              <a:t>Responses that are considerably unbalanced will not be able to access Level 3, where explanation of writers’ ideas and perspectives is required alongside a wide range of comparisons between texts.</a:t>
            </a:r>
          </a:p>
          <a:p>
            <a:endParaRPr lang="en-US" sz="1200" dirty="0" smtClean="0"/>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Verdana" pitchFamily="34" charset="0"/>
                <a:ea typeface="Times New Roman" pitchFamily="18" charset="0"/>
                <a:cs typeface="Arial" pitchFamily="34" charset="0"/>
              </a:rPr>
              <a:t>Please note the comment in the mark scheme Level 2:</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Verdana" pitchFamily="34" charset="0"/>
                <a:ea typeface="Times New Roman" pitchFamily="18" charset="0"/>
                <a:cs typeface="Arial" pitchFamily="34" charset="0"/>
              </a:rPr>
              <a:t>‘</a:t>
            </a:r>
            <a:r>
              <a:rPr kumimoji="0" lang="en-US" sz="1200" b="1" i="0" u="none" strike="noStrike" cap="none" normalizeH="0" baseline="0" dirty="0" smtClean="0">
                <a:ln>
                  <a:noFill/>
                </a:ln>
                <a:solidFill>
                  <a:schemeClr val="tx1"/>
                </a:solidFill>
                <a:effectLst/>
                <a:latin typeface="Arial" pitchFamily="34" charset="0"/>
                <a:ea typeface="Verdana" pitchFamily="34" charset="0"/>
                <a:cs typeface="Verdana" pitchFamily="34" charset="0"/>
              </a:rPr>
              <a:t>NB: The mark awarded cannot progress beyond the top of Level 2 if only ONE poem has been considered.’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Verdana" pitchFamily="34" charset="0"/>
                <a:cs typeface="Verdana" pitchFamily="34" charset="0"/>
              </a:rPr>
              <a:t>It is essential that candidates </a:t>
            </a:r>
            <a:r>
              <a:rPr kumimoji="0" lang="en-US" sz="1200" b="1" i="0" u="none" strike="noStrike" cap="none" normalizeH="0" baseline="0" dirty="0" smtClean="0">
                <a:ln>
                  <a:noFill/>
                </a:ln>
                <a:solidFill>
                  <a:schemeClr val="tx1"/>
                </a:solidFill>
                <a:effectLst/>
                <a:latin typeface="Arial" pitchFamily="34" charset="0"/>
                <a:ea typeface="Verdana" pitchFamily="34" charset="0"/>
                <a:cs typeface="Verdana" pitchFamily="34" charset="0"/>
              </a:rPr>
              <a:t>compare</a:t>
            </a:r>
            <a:r>
              <a:rPr kumimoji="0" lang="en-US" sz="1200" b="0" i="0" u="none" strike="noStrike" cap="none" normalizeH="0" baseline="0" dirty="0" smtClean="0">
                <a:ln>
                  <a:noFill/>
                </a:ln>
                <a:solidFill>
                  <a:schemeClr val="tx1"/>
                </a:solidFill>
                <a:effectLst/>
                <a:latin typeface="Arial" pitchFamily="34" charset="0"/>
                <a:ea typeface="Verdana" pitchFamily="34" charset="0"/>
                <a:cs typeface="Verdana" pitchFamily="34" charset="0"/>
              </a:rPr>
              <a:t> the named poem with one other in order to access the full range of marks.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Verdana" pitchFamily="34" charset="0"/>
              <a:cs typeface="Verdan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GB" sz="1200" dirty="0" smtClean="0">
                <a:latin typeface="Verdana" panose="020B0604030504040204" pitchFamily="34" charset="0"/>
                <a:ea typeface="Verdana" panose="020B0604030504040204" pitchFamily="34" charset="0"/>
                <a:cs typeface="Verdana" panose="020B0604030504040204" pitchFamily="34" charset="0"/>
              </a:rPr>
              <a:t>Read Script 15. A mark just into Level 4 is awarded.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endParaRPr lang="en-US" sz="1200" dirty="0" smtClean="0"/>
          </a:p>
          <a:p>
            <a:endParaRPr lang="en-US" sz="1200" dirty="0" smtClean="0"/>
          </a:p>
          <a:p>
            <a:endParaRPr lang="en-US" sz="1200" dirty="0" smtClean="0"/>
          </a:p>
          <a:p>
            <a:endParaRPr lang="en-US" sz="1200" dirty="0" smtClean="0"/>
          </a:p>
          <a:p>
            <a:endParaRPr lang="en-US" sz="1200" dirty="0" smtClean="0"/>
          </a:p>
          <a:p>
            <a:endParaRPr lang="en-GB" sz="1200" dirty="0" smtClean="0"/>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31</a:t>
            </a:fld>
            <a:endParaRPr lang="en-US" dirty="0"/>
          </a:p>
        </p:txBody>
      </p:sp>
    </p:spTree>
    <p:extLst>
      <p:ext uri="{BB962C8B-B14F-4D97-AF65-F5344CB8AC3E}">
        <p14:creationId xmlns:p14="http://schemas.microsoft.com/office/powerpoint/2010/main" val="20334908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mn-lt"/>
              </a:rPr>
              <a:t>This is awarded a mark in Level 5, but what mark would you award it?</a:t>
            </a:r>
            <a:endParaRPr lang="en-GB" dirty="0" smtClean="0">
              <a:latin typeface="+mn-lt"/>
            </a:endParaRP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32</a:t>
            </a:fld>
            <a:endParaRPr lang="en-US" dirty="0"/>
          </a:p>
        </p:txBody>
      </p:sp>
    </p:spTree>
    <p:extLst>
      <p:ext uri="{BB962C8B-B14F-4D97-AF65-F5344CB8AC3E}">
        <p14:creationId xmlns:p14="http://schemas.microsoft.com/office/powerpoint/2010/main" val="2636320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33</a:t>
            </a:fld>
            <a:endParaRPr lang="en-US" dirty="0"/>
          </a:p>
        </p:txBody>
      </p:sp>
    </p:spTree>
    <p:extLst>
      <p:ext uri="{BB962C8B-B14F-4D97-AF65-F5344CB8AC3E}">
        <p14:creationId xmlns:p14="http://schemas.microsoft.com/office/powerpoint/2010/main" val="12989820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smtClean="0">
                <a:ln>
                  <a:noFill/>
                </a:ln>
                <a:solidFill>
                  <a:srgbClr val="000000"/>
                </a:solidFill>
                <a:effectLst/>
                <a:uLnTx/>
                <a:uFillTx/>
                <a:latin typeface="+mn-lt"/>
                <a:ea typeface="Arial"/>
                <a:cs typeface="Arial"/>
                <a:sym typeface="Arial"/>
              </a:rPr>
              <a:t>Read Script 17. This is also awarded a mark in Level 5, but what mark would you award it? Is it as successful as Script 16?</a:t>
            </a: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34</a:t>
            </a:fld>
            <a:endParaRPr lang="en-US" dirty="0"/>
          </a:p>
        </p:txBody>
      </p:sp>
    </p:spTree>
    <p:extLst>
      <p:ext uri="{BB962C8B-B14F-4D97-AF65-F5344CB8AC3E}">
        <p14:creationId xmlns:p14="http://schemas.microsoft.com/office/powerpoint/2010/main" val="3988257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Students are often very successful when responding to unseen materials.</a:t>
            </a:r>
            <a:br>
              <a:rPr lang="en-GB" sz="1200" dirty="0" smtClean="0"/>
            </a:br>
            <a:r>
              <a:rPr lang="en-GB" sz="1200" dirty="0" smtClean="0"/>
              <a:t/>
            </a:r>
            <a:br>
              <a:rPr lang="en-GB" sz="1200" dirty="0" smtClean="0"/>
            </a:br>
            <a:r>
              <a:rPr lang="en-GB" sz="1200" dirty="0" smtClean="0"/>
              <a:t> Students should  COMPARE the poems by looking for similarities and differences between them. </a:t>
            </a:r>
            <a:br>
              <a:rPr lang="en-GB" sz="1200" dirty="0" smtClean="0"/>
            </a:br>
            <a:r>
              <a:rPr lang="en-GB" sz="1200" dirty="0" smtClean="0"/>
              <a:t/>
            </a:r>
            <a:br>
              <a:rPr lang="en-GB" sz="1200" dirty="0" smtClean="0"/>
            </a:br>
            <a:r>
              <a:rPr lang="en-GB" sz="1200" dirty="0" smtClean="0"/>
              <a:t>Students should comment on the use of language, structure and form.</a:t>
            </a:r>
            <a:br>
              <a:rPr lang="en-GB" sz="1200" dirty="0" smtClean="0"/>
            </a:br>
            <a:r>
              <a:rPr lang="en-GB" sz="1200" dirty="0" smtClean="0"/>
              <a:t/>
            </a:r>
            <a:br>
              <a:rPr lang="en-GB" sz="1200" dirty="0" smtClean="0"/>
            </a:br>
            <a:r>
              <a:rPr lang="en-GB" sz="1200" dirty="0" smtClean="0"/>
              <a:t>Exploration of the poems can be approached in different ways – either by handling each poem separately and then comparing the similarities and differences or by finding the links between them and comparing like-for-like throughout the response.</a:t>
            </a:r>
            <a:br>
              <a:rPr lang="en-GB" sz="1200" dirty="0" smtClean="0"/>
            </a:br>
            <a:r>
              <a:rPr lang="en-GB" sz="1200" dirty="0" smtClean="0"/>
              <a:t/>
            </a:r>
            <a:br>
              <a:rPr lang="en-GB" sz="1200" dirty="0" smtClean="0"/>
            </a:br>
            <a:r>
              <a:rPr lang="en-GB" sz="1200" dirty="0" smtClean="0"/>
              <a:t>Students should show that they understand what the poems are </a:t>
            </a:r>
            <a:r>
              <a:rPr lang="en-GB" sz="1200" b="1" u="sng" dirty="0" smtClean="0"/>
              <a:t>a</a:t>
            </a:r>
            <a:r>
              <a:rPr lang="en-GB" sz="1200" dirty="0" smtClean="0"/>
              <a:t>bout; comment on </a:t>
            </a:r>
            <a:r>
              <a:rPr lang="en-GB" sz="1200" b="1" u="sng" dirty="0" smtClean="0"/>
              <a:t>i</a:t>
            </a:r>
            <a:r>
              <a:rPr lang="en-GB" sz="1200" dirty="0" smtClean="0"/>
              <a:t>deas in the poems and  the </a:t>
            </a:r>
            <a:r>
              <a:rPr lang="en-GB" sz="1200" b="1" u="sng" dirty="0" smtClean="0"/>
              <a:t>m</a:t>
            </a:r>
            <a:r>
              <a:rPr lang="en-GB" sz="1200" dirty="0" smtClean="0"/>
              <a:t>ethods used by the poets to convey their ideas (AIM).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r>
              <a:rPr lang="en-GB" sz="12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The most frequently asked questions:</a:t>
            </a:r>
          </a:p>
          <a:p>
            <a:r>
              <a:rPr lang="en-GB" sz="12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 </a:t>
            </a:r>
          </a:p>
          <a:p>
            <a:r>
              <a:rPr lang="en-GB" sz="12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What if the candidate does not compare or </a:t>
            </a:r>
          </a:p>
          <a:p>
            <a:r>
              <a:rPr lang="en-GB" sz="12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does not write about both poems?</a:t>
            </a:r>
          </a:p>
          <a:p>
            <a:endParaRPr lang="en-GB" sz="1200" b="1" dirty="0" smtClean="0">
              <a:solidFill>
                <a:srgbClr val="008000"/>
              </a:solidFill>
              <a:latin typeface="Verdana" panose="020B0604030504040204" pitchFamily="34" charset="0"/>
              <a:ea typeface="Verdana" panose="020B0604030504040204" pitchFamily="34" charset="0"/>
              <a:cs typeface="Verdana" panose="020B0604030504040204" pitchFamily="34" charset="0"/>
            </a:endParaRPr>
          </a:p>
          <a:p>
            <a:r>
              <a:rPr lang="en-GB" sz="1200" dirty="0" smtClean="0"/>
              <a:t>If a candidate only writes about one poem, the mark awarded cannot progress beyond Level 2 (8 marks maximum).</a:t>
            </a:r>
            <a:br>
              <a:rPr lang="en-GB" sz="1200" dirty="0" smtClean="0"/>
            </a:br>
            <a:r>
              <a:rPr lang="en-GB" sz="1200" dirty="0" smtClean="0"/>
              <a:t/>
            </a:r>
            <a:br>
              <a:rPr lang="en-GB" sz="1200" dirty="0" smtClean="0"/>
            </a:br>
            <a:r>
              <a:rPr lang="en-GB" sz="1200" dirty="0" smtClean="0"/>
              <a:t>If a candidate writes about both poems but no comparisons are made, this is a rubric infringement and the mark will be reduced by a full level.</a:t>
            </a:r>
          </a:p>
          <a:p>
            <a:endParaRPr lang="en-GB" sz="1200" dirty="0" smtClean="0"/>
          </a:p>
          <a:p>
            <a:endParaRPr lang="en-GB" sz="1200" dirty="0" smtClean="0"/>
          </a:p>
          <a:p>
            <a:pPr marL="285750" lvl="0" indent="-285750">
              <a:lnSpc>
                <a:spcPct val="150000"/>
              </a:lnSpc>
            </a:pPr>
            <a:r>
              <a:rPr lang="en-GB" sz="1200" dirty="0" smtClean="0"/>
              <a:t>Candidates are presented with two poems that are ‘unseen’. Candidates are asked to compare these two poems. About 45 minutes should be given to this part of the paper. The selected poems meet the requirements below:</a:t>
            </a:r>
            <a:endParaRPr lang="en-GB" sz="1200" dirty="0" smtClean="0">
              <a:latin typeface="Verdana" panose="020B0604030504040204" pitchFamily="34" charset="0"/>
              <a:ea typeface="Verdana" panose="020B0604030504040204" pitchFamily="34" charset="0"/>
              <a:cs typeface="Verdana" panose="020B0604030504040204" pitchFamily="34" charset="0"/>
            </a:endParaRP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contemporary (post-1945) </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written by any published poets </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can be international </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will not be used by any other awarding organisation’s set text list</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will not feature in any support materials</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will not be commonly taught at KS3</a:t>
            </a:r>
          </a:p>
          <a:p>
            <a:pPr marL="285750" lvl="0" indent="-285750">
              <a:lnSpc>
                <a:spcPct val="150000"/>
              </a:lnSpc>
              <a:buFont typeface="Arial" pitchFamily="34" charset="0"/>
              <a:buChar char="•"/>
            </a:pPr>
            <a:r>
              <a:rPr lang="en-GB" sz="1200" dirty="0" smtClean="0">
                <a:latin typeface="Verdana" panose="020B0604030504040204" pitchFamily="34" charset="0"/>
                <a:ea typeface="Verdana" panose="020B0604030504040204" pitchFamily="34" charset="0"/>
                <a:cs typeface="Verdana" panose="020B0604030504040204" pitchFamily="34" charset="0"/>
              </a:rPr>
              <a:t>will be at least 30 lines combined total. Wherever possible, the poems will not be too long.</a:t>
            </a:r>
          </a:p>
          <a:p>
            <a:endParaRPr lang="en-GB"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
            </a:r>
            <a:br>
              <a:rPr lang="en-GB" sz="1200" dirty="0" smtClean="0"/>
            </a:br>
            <a:endParaRPr lang="en-GB" dirty="0" smtClean="0"/>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35</a:t>
            </a:fld>
            <a:endParaRPr lang="en-US" dirty="0"/>
          </a:p>
        </p:txBody>
      </p:sp>
    </p:spTree>
    <p:extLst>
      <p:ext uri="{BB962C8B-B14F-4D97-AF65-F5344CB8AC3E}">
        <p14:creationId xmlns:p14="http://schemas.microsoft.com/office/powerpoint/2010/main" val="34460748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Two Level 4 exemplars have been provided but each have different strengths and weaknesses</a:t>
            </a:r>
          </a:p>
          <a:p>
            <a:endParaRPr lang="en-GB" sz="1200" dirty="0" smtClean="0"/>
          </a:p>
          <a:p>
            <a:r>
              <a:rPr lang="en-GB" sz="1200" dirty="0" smtClean="0"/>
              <a:t>(Please read Script 19 at your leisure. A full commentary is provided.) </a:t>
            </a:r>
            <a:br>
              <a:rPr lang="en-GB" sz="1200" dirty="0" smtClean="0"/>
            </a:br>
            <a:r>
              <a:rPr lang="en-GB" sz="1200" dirty="0" smtClean="0"/>
              <a:t>Let’s take a look at Script 18. </a:t>
            </a:r>
          </a:p>
          <a:p>
            <a:endParaRPr lang="en-GB" sz="1200" dirty="0" smtClean="0"/>
          </a:p>
          <a:p>
            <a:endParaRPr lang="en-GB"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Next, ask the delegates to read</a:t>
            </a:r>
            <a:r>
              <a:rPr lang="en-GB" baseline="0" dirty="0" smtClean="0"/>
              <a:t> and mark script 20 – this is a full marks response.</a:t>
            </a:r>
            <a:endParaRPr lang="en-GB" dirty="0" smtClean="0"/>
          </a:p>
          <a:p>
            <a:endParaRPr lang="en-GB" sz="1200" dirty="0" smtClean="0"/>
          </a:p>
          <a:p>
            <a:endParaRPr lang="en-GB" sz="1200" dirty="0" smtClean="0"/>
          </a:p>
          <a:p>
            <a:r>
              <a:rPr lang="en-GB" dirty="0" smtClean="0"/>
              <a:t/>
            </a:r>
            <a:br>
              <a:rPr lang="en-GB" dirty="0" smtClean="0"/>
            </a:br>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36</a:t>
            </a:fld>
            <a:endParaRPr lang="en-US" dirty="0"/>
          </a:p>
        </p:txBody>
      </p:sp>
    </p:spTree>
    <p:extLst>
      <p:ext uri="{BB962C8B-B14F-4D97-AF65-F5344CB8AC3E}">
        <p14:creationId xmlns:p14="http://schemas.microsoft.com/office/powerpoint/2010/main" val="3021787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37</a:t>
            </a:fld>
            <a:endParaRPr lang="en-US" dirty="0"/>
          </a:p>
        </p:txBody>
      </p:sp>
    </p:spTree>
    <p:extLst>
      <p:ext uri="{BB962C8B-B14F-4D97-AF65-F5344CB8AC3E}">
        <p14:creationId xmlns:p14="http://schemas.microsoft.com/office/powerpoint/2010/main" val="37435884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Shape 485"/>
          <p:cNvSpPr>
            <a:spLocks noGrp="1" noRot="1" noChangeAspect="1"/>
          </p:cNvSpPr>
          <p:nvPr>
            <p:ph type="sldImg" idx="2"/>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486" name="Shape 486"/>
          <p:cNvSpPr txBox="1">
            <a:spLocks noGrp="1"/>
          </p:cNvSpPr>
          <p:nvPr>
            <p:ph type="body" idx="1"/>
          </p:nvPr>
        </p:nvSpPr>
        <p:spPr>
          <a:xfrm>
            <a:off x="898207" y="4686459"/>
            <a:ext cx="4939349" cy="4440553"/>
          </a:xfrm>
          <a:prstGeom prst="rect">
            <a:avLst/>
          </a:prstGeom>
          <a:noFill/>
          <a:ln>
            <a:noFill/>
          </a:ln>
        </p:spPr>
        <p:txBody>
          <a:bodyPr lIns="91050" tIns="45513" rIns="91050" bIns="45513" anchor="t" anchorCtr="0">
            <a:noAutofit/>
          </a:bodyPr>
          <a:lstStyle/>
          <a:p>
            <a:endParaRPr dirty="0"/>
          </a:p>
        </p:txBody>
      </p:sp>
      <p:sp>
        <p:nvSpPr>
          <p:cNvPr id="487" name="Shape 487"/>
          <p:cNvSpPr txBox="1"/>
          <p:nvPr/>
        </p:nvSpPr>
        <p:spPr>
          <a:xfrm>
            <a:off x="3817771" y="9372918"/>
            <a:ext cx="2917990" cy="493393"/>
          </a:xfrm>
          <a:prstGeom prst="rect">
            <a:avLst/>
          </a:prstGeom>
          <a:noFill/>
          <a:ln>
            <a:noFill/>
          </a:ln>
        </p:spPr>
        <p:txBody>
          <a:bodyPr lIns="91050" tIns="45513" rIns="91050" bIns="45513" anchor="b" anchorCtr="0">
            <a:noAutofit/>
          </a:bodyPr>
          <a:lstStyle/>
          <a:p>
            <a:pPr algn="r">
              <a:buClr>
                <a:srgbClr val="000000"/>
              </a:buClr>
              <a:buSzPct val="25000"/>
            </a:pPr>
            <a:fld id="{00000000-1234-1234-1234-123412341234}" type="slidenum">
              <a:rPr lang="en-US" sz="1200"/>
              <a:pPr algn="r">
                <a:buClr>
                  <a:srgbClr val="000000"/>
                </a:buClr>
                <a:buSzPct val="25000"/>
              </a:pPr>
              <a:t>38</a:t>
            </a:fld>
            <a:endParaRPr lang="en-US" sz="1200" dirty="0"/>
          </a:p>
        </p:txBody>
      </p:sp>
    </p:spTree>
    <p:extLst>
      <p:ext uri="{BB962C8B-B14F-4D97-AF65-F5344CB8AC3E}">
        <p14:creationId xmlns:p14="http://schemas.microsoft.com/office/powerpoint/2010/main" val="4162684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MUST emphasise the importance of candidates</a:t>
            </a:r>
            <a:r>
              <a:rPr lang="en-GB" baseline="0" dirty="0"/>
              <a:t> only discussing the extract for part a).  If they discuss the extract for part b) a partial mark will be awarded for context only (AO3) </a:t>
            </a:r>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4</a:t>
            </a:fld>
            <a:endParaRPr lang="en-US" dirty="0"/>
          </a:p>
        </p:txBody>
      </p:sp>
    </p:spTree>
    <p:extLst>
      <p:ext uri="{BB962C8B-B14F-4D97-AF65-F5344CB8AC3E}">
        <p14:creationId xmlns:p14="http://schemas.microsoft.com/office/powerpoint/2010/main" val="3628545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901700" y="739775"/>
            <a:ext cx="4932363" cy="37004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92" name="Shape 92"/>
          <p:cNvSpPr txBox="1">
            <a:spLocks noGrp="1"/>
          </p:cNvSpPr>
          <p:nvPr>
            <p:ph type="body" idx="1"/>
          </p:nvPr>
        </p:nvSpPr>
        <p:spPr>
          <a:xfrm>
            <a:off x="898206" y="4686459"/>
            <a:ext cx="4939348" cy="4440553"/>
          </a:xfrm>
          <a:prstGeom prst="rect">
            <a:avLst/>
          </a:prstGeom>
          <a:noFill/>
          <a:ln>
            <a:noFill/>
          </a:ln>
        </p:spPr>
        <p:txBody>
          <a:bodyPr lIns="91050" tIns="45513" rIns="91050" bIns="45513" anchor="t" anchorCtr="0">
            <a:noAutofit/>
          </a:bodyPr>
          <a:lstStyle/>
          <a:p>
            <a:pPr>
              <a:buClr>
                <a:schemeClr val="dk1"/>
              </a:buClr>
            </a:pPr>
            <a:r>
              <a:rPr lang="en-GB" sz="1200" dirty="0" smtClean="0">
                <a:solidFill>
                  <a:schemeClr val="dk1"/>
                </a:solidFill>
                <a:latin typeface="+mn-lt"/>
                <a:ea typeface="Arial"/>
                <a:cs typeface="Arial"/>
                <a:sym typeface="Arial"/>
              </a:rPr>
              <a:t>Trainer – notes for delegates</a:t>
            </a:r>
          </a:p>
          <a:p>
            <a:pPr>
              <a:buClr>
                <a:schemeClr val="dk1"/>
              </a:buClr>
            </a:pPr>
            <a:endParaRPr lang="en-GB" sz="1200" dirty="0" smtClean="0">
              <a:solidFill>
                <a:schemeClr val="dk1"/>
              </a:solidFill>
              <a:latin typeface="+mn-lt"/>
              <a:ea typeface="Arial"/>
              <a:cs typeface="Arial"/>
              <a:sym typeface="Arial"/>
            </a:endParaRPr>
          </a:p>
          <a:p>
            <a:pPr marL="285750" indent="-285750">
              <a:buClr>
                <a:schemeClr val="dk1"/>
              </a:buClr>
              <a:buFont typeface="Arial" panose="020B0604020202020204" pitchFamily="34" charset="0"/>
              <a:buChar char="•"/>
            </a:pPr>
            <a:r>
              <a:rPr lang="en-GB" sz="1200" dirty="0" smtClean="0">
                <a:solidFill>
                  <a:schemeClr val="dk1"/>
                </a:solidFill>
                <a:latin typeface="+mn-lt"/>
                <a:ea typeface="Arial"/>
                <a:cs typeface="Arial"/>
                <a:sym typeface="Arial"/>
              </a:rPr>
              <a:t>Language/linguistic techniques – similes, metaphors, alliteration, list of 3, repetition</a:t>
            </a:r>
            <a:r>
              <a:rPr lang="en-GB" sz="1200" baseline="0" dirty="0" smtClean="0">
                <a:solidFill>
                  <a:schemeClr val="dk1"/>
                </a:solidFill>
                <a:latin typeface="+mn-lt"/>
                <a:ea typeface="Arial"/>
                <a:cs typeface="Arial"/>
                <a:sym typeface="Arial"/>
              </a:rPr>
              <a:t> etc.…</a:t>
            </a:r>
          </a:p>
          <a:p>
            <a:pPr marL="285750" indent="-285750">
              <a:buClr>
                <a:schemeClr val="dk1"/>
              </a:buClr>
              <a:buFont typeface="Arial" panose="020B0604020202020204" pitchFamily="34" charset="0"/>
              <a:buChar char="•"/>
            </a:pPr>
            <a:r>
              <a:rPr lang="en-GB" sz="1200" baseline="0" dirty="0" smtClean="0">
                <a:solidFill>
                  <a:schemeClr val="dk1"/>
                </a:solidFill>
                <a:latin typeface="+mn-lt"/>
                <a:ea typeface="Arial"/>
                <a:cs typeface="Arial"/>
                <a:sym typeface="Arial"/>
              </a:rPr>
              <a:t>Word classes – nouns, adjectives, verbs, adverbs, pronouns</a:t>
            </a:r>
          </a:p>
          <a:p>
            <a:pPr marL="285750" indent="-285750">
              <a:buClr>
                <a:schemeClr val="dk1"/>
              </a:buClr>
              <a:buFont typeface="Arial" panose="020B0604020202020204" pitchFamily="34" charset="0"/>
              <a:buChar char="•"/>
            </a:pPr>
            <a:r>
              <a:rPr lang="en-GB" sz="1200" baseline="0" dirty="0" smtClean="0">
                <a:solidFill>
                  <a:schemeClr val="dk1"/>
                </a:solidFill>
                <a:latin typeface="+mn-lt"/>
                <a:ea typeface="Arial"/>
                <a:cs typeface="Arial"/>
                <a:sym typeface="Arial"/>
              </a:rPr>
              <a:t>Sentence types/moods/lengths may include – rhetorical questions/ imperative/ declarative/ </a:t>
            </a:r>
            <a:r>
              <a:rPr lang="en-GB" sz="1200" baseline="0" dirty="0" err="1" smtClean="0">
                <a:solidFill>
                  <a:schemeClr val="dk1"/>
                </a:solidFill>
                <a:latin typeface="+mn-lt"/>
                <a:ea typeface="Arial"/>
                <a:cs typeface="Arial"/>
                <a:sym typeface="Arial"/>
              </a:rPr>
              <a:t>exclamative</a:t>
            </a:r>
            <a:r>
              <a:rPr lang="en-GB" sz="1200" baseline="0" dirty="0" smtClean="0">
                <a:solidFill>
                  <a:schemeClr val="dk1"/>
                </a:solidFill>
                <a:latin typeface="+mn-lt"/>
                <a:ea typeface="Arial"/>
                <a:cs typeface="Arial"/>
                <a:sym typeface="Arial"/>
              </a:rPr>
              <a:t>/ interrogative sentences. Short, simple, complex and compound sentences</a:t>
            </a:r>
          </a:p>
          <a:p>
            <a:pPr marL="285750" indent="-285750">
              <a:buClr>
                <a:schemeClr val="dk1"/>
              </a:buClr>
              <a:buFont typeface="Arial" panose="020B0604020202020204" pitchFamily="34" charset="0"/>
              <a:buChar char="•"/>
            </a:pPr>
            <a:endParaRPr lang="en-GB" sz="1200" baseline="0" dirty="0" smtClean="0">
              <a:solidFill>
                <a:schemeClr val="dk1"/>
              </a:solidFill>
              <a:latin typeface="+mn-lt"/>
              <a:ea typeface="Arial"/>
              <a:cs typeface="Arial"/>
              <a:sym typeface="Arial"/>
            </a:endParaRPr>
          </a:p>
          <a:p>
            <a:r>
              <a:rPr lang="en-US" sz="1200" u="sng" dirty="0" smtClean="0">
                <a:solidFill>
                  <a:schemeClr val="tx1"/>
                </a:solidFill>
                <a:latin typeface="+mn-lt"/>
                <a:ea typeface="Verdana"/>
                <a:cs typeface="Verdana"/>
                <a:sym typeface="Verdana"/>
              </a:rPr>
              <a:t>Possible areas to consider:</a:t>
            </a: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US" sz="1200" dirty="0" smtClean="0">
                <a:solidFill>
                  <a:schemeClr val="tx1"/>
                </a:solidFill>
                <a:latin typeface="+mn-lt"/>
                <a:ea typeface="Verdana"/>
                <a:cs typeface="Verdana"/>
                <a:sym typeface="Verdana"/>
              </a:rPr>
              <a:t>Language/linguistic techniques</a:t>
            </a:r>
          </a:p>
          <a:p>
            <a:pPr marL="0" indent="0">
              <a:buFont typeface="Arial" panose="020B0604020202020204" pitchFamily="34" charset="0"/>
              <a:buNone/>
            </a:pP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US" sz="1200" dirty="0" smtClean="0">
                <a:solidFill>
                  <a:schemeClr val="tx1"/>
                </a:solidFill>
                <a:latin typeface="+mn-lt"/>
                <a:ea typeface="Verdana"/>
                <a:cs typeface="Verdana"/>
                <a:sym typeface="Verdana"/>
              </a:rPr>
              <a:t>Word classes/lexical fields</a:t>
            </a:r>
          </a:p>
          <a:p>
            <a:pPr marL="285750" indent="-285750">
              <a:buFont typeface="Arial" panose="020B0604020202020204" pitchFamily="34" charset="0"/>
              <a:buChar char="•"/>
            </a:pP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US" sz="1200" dirty="0" smtClean="0">
                <a:solidFill>
                  <a:schemeClr val="tx1"/>
                </a:solidFill>
                <a:latin typeface="+mn-lt"/>
                <a:ea typeface="Verdana"/>
                <a:cs typeface="Verdana"/>
                <a:sym typeface="Verdana"/>
              </a:rPr>
              <a:t>Use of sentence types/moods and length</a:t>
            </a:r>
          </a:p>
          <a:p>
            <a:pPr marL="285750" indent="-285750">
              <a:buFont typeface="Arial" panose="020B0604020202020204" pitchFamily="34" charset="0"/>
              <a:buChar char="•"/>
            </a:pP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US" sz="1200" dirty="0" smtClean="0">
                <a:solidFill>
                  <a:schemeClr val="tx1"/>
                </a:solidFill>
                <a:latin typeface="+mn-lt"/>
                <a:ea typeface="Verdana"/>
                <a:cs typeface="Verdana"/>
                <a:sym typeface="Verdana"/>
              </a:rPr>
              <a:t>If included in the extract, stage directions may be </a:t>
            </a:r>
            <a:r>
              <a:rPr lang="en-US" sz="1200" dirty="0" err="1" smtClean="0">
                <a:solidFill>
                  <a:schemeClr val="tx1"/>
                </a:solidFill>
                <a:latin typeface="+mn-lt"/>
                <a:ea typeface="Verdana"/>
                <a:cs typeface="Verdana"/>
                <a:sym typeface="Verdana"/>
              </a:rPr>
              <a:t>analysed</a:t>
            </a: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endParaRPr lang="en-US"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US" sz="1200" dirty="0" smtClean="0">
                <a:solidFill>
                  <a:schemeClr val="tx1"/>
                </a:solidFill>
                <a:latin typeface="+mn-lt"/>
                <a:ea typeface="Verdana"/>
                <a:cs typeface="Verdana"/>
                <a:sym typeface="Verdana"/>
              </a:rPr>
              <a:t>Using a PETER format (or similar) enables all parts of the AO to be addressed.</a:t>
            </a:r>
          </a:p>
          <a:p>
            <a:pPr marL="285750" indent="-285750">
              <a:buFont typeface="Arial" panose="020B0604020202020204" pitchFamily="34" charset="0"/>
              <a:buChar char="•"/>
            </a:pPr>
            <a:endParaRPr lang="en-US" sz="1200" dirty="0" smtClean="0">
              <a:solidFill>
                <a:schemeClr val="tx1"/>
              </a:solidFill>
              <a:latin typeface="+mn-lt"/>
              <a:ea typeface="Verdana"/>
              <a:cs typeface="Verdana"/>
              <a:sym typeface="Verdana"/>
            </a:endParaRPr>
          </a:p>
          <a:p>
            <a:r>
              <a:rPr lang="en-US" sz="1200" dirty="0" smtClean="0">
                <a:solidFill>
                  <a:schemeClr val="tx1"/>
                </a:solidFill>
                <a:latin typeface="+mn-lt"/>
                <a:ea typeface="Verdana"/>
                <a:cs typeface="Verdana"/>
                <a:sym typeface="Verdana"/>
              </a:rPr>
              <a:t>	Point – Evidence – Technique – Evaluation - Reader</a:t>
            </a:r>
            <a:endParaRPr lang="en-GB" sz="1200" u="sng" dirty="0" smtClean="0">
              <a:solidFill>
                <a:schemeClr val="dk1"/>
              </a:solidFill>
              <a:latin typeface="+mn-lt"/>
            </a:endParaRPr>
          </a:p>
          <a:p>
            <a:pPr marL="285750" indent="-285750">
              <a:buFont typeface="Arial" panose="020B0604020202020204" pitchFamily="34" charset="0"/>
              <a:buChar char="•"/>
            </a:pPr>
            <a:endParaRPr lang="en-GB" sz="1200" dirty="0" smtClean="0">
              <a:solidFill>
                <a:schemeClr val="dk1"/>
              </a:solidFill>
              <a:latin typeface="+mn-lt"/>
            </a:endParaRPr>
          </a:p>
          <a:p>
            <a:pPr marL="285750" indent="-285750">
              <a:buFont typeface="Arial" panose="020B0604020202020204" pitchFamily="34" charset="0"/>
              <a:buChar char="•"/>
            </a:pPr>
            <a:r>
              <a:rPr lang="en-GB" sz="1200" dirty="0" smtClean="0">
                <a:solidFill>
                  <a:schemeClr val="dk1"/>
                </a:solidFill>
                <a:latin typeface="+mn-lt"/>
              </a:rPr>
              <a:t>The candidate does not need to feature spot – e.g. simile, metaphor, alliteration.  What is important is the</a:t>
            </a:r>
            <a:r>
              <a:rPr lang="en-GB" sz="1200" u="sng" dirty="0" smtClean="0">
                <a:solidFill>
                  <a:schemeClr val="dk1"/>
                </a:solidFill>
                <a:latin typeface="+mn-lt"/>
              </a:rPr>
              <a:t> analysis </a:t>
            </a:r>
            <a:r>
              <a:rPr lang="en-GB" sz="1200" dirty="0" smtClean="0">
                <a:solidFill>
                  <a:schemeClr val="dk1"/>
                </a:solidFill>
                <a:latin typeface="+mn-lt"/>
              </a:rPr>
              <a:t>of the feature or word/s used by the writer to create meaning and effect. </a:t>
            </a:r>
          </a:p>
          <a:p>
            <a:pPr marL="285750" indent="-285750">
              <a:buFont typeface="Arial" panose="020B0604020202020204" pitchFamily="34" charset="0"/>
              <a:buChar char="•"/>
            </a:pPr>
            <a:endParaRPr lang="en-GB" sz="1200" dirty="0" smtClean="0">
              <a:solidFill>
                <a:schemeClr val="dk1"/>
              </a:solidFill>
              <a:latin typeface="+mn-lt"/>
            </a:endParaRPr>
          </a:p>
          <a:p>
            <a:pPr marL="285750" indent="-285750">
              <a:buFont typeface="Arial" panose="020B0604020202020204" pitchFamily="34" charset="0"/>
              <a:buChar char="•"/>
            </a:pPr>
            <a:r>
              <a:rPr lang="en-GB" sz="1200" dirty="0" smtClean="0">
                <a:solidFill>
                  <a:schemeClr val="dk1"/>
                </a:solidFill>
                <a:latin typeface="+mn-lt"/>
              </a:rPr>
              <a:t>Centres may have their own acronym for candidates when constructing a response - PETER is only a suggestion. More able students will not necessarily need this format as it may be more restrictive for them.</a:t>
            </a:r>
          </a:p>
          <a:p>
            <a:pPr marL="0" indent="0">
              <a:buFont typeface="Arial" panose="020B0604020202020204" pitchFamily="34" charset="0"/>
              <a:buNone/>
            </a:pPr>
            <a:endParaRPr lang="en-GB" sz="1200" dirty="0" smtClean="0">
              <a:solidFill>
                <a:schemeClr val="dk1"/>
              </a:solidFill>
              <a:latin typeface="+mn-lt"/>
            </a:endParaRPr>
          </a:p>
          <a:p>
            <a:pPr marL="0" indent="0">
              <a:buFont typeface="Arial" panose="020B0604020202020204" pitchFamily="34" charset="0"/>
              <a:buNone/>
            </a:pPr>
            <a:endParaRPr lang="en-GB" sz="1200" dirty="0" smtClean="0">
              <a:solidFill>
                <a:schemeClr val="dk1"/>
              </a:solidFill>
              <a:latin typeface="+mn-lt"/>
            </a:endParaRPr>
          </a:p>
          <a:p>
            <a:pPr marL="285750" indent="-285750">
              <a:buFont typeface="Arial" panose="020B0604020202020204" pitchFamily="34" charset="0"/>
              <a:buChar char="•"/>
            </a:pPr>
            <a:r>
              <a:rPr lang="en-GB" sz="1200" dirty="0" smtClean="0">
                <a:solidFill>
                  <a:schemeClr val="tx1"/>
                </a:solidFill>
                <a:latin typeface="+mn-lt"/>
                <a:ea typeface="Verdana"/>
                <a:cs typeface="Verdana"/>
                <a:sym typeface="Verdana"/>
              </a:rPr>
              <a:t>Using a P.E.E.C style format (or similar) is effective when achieving marks for both the AOs. </a:t>
            </a:r>
          </a:p>
          <a:p>
            <a:pPr marL="285750" indent="-285750">
              <a:buFont typeface="Arial" panose="020B0604020202020204" pitchFamily="34" charset="0"/>
              <a:buChar char="•"/>
            </a:pPr>
            <a:endParaRPr lang="en-GB" sz="1200" dirty="0" smtClean="0">
              <a:solidFill>
                <a:schemeClr val="tx1"/>
              </a:solidFill>
              <a:latin typeface="+mn-lt"/>
              <a:ea typeface="Verdana"/>
              <a:cs typeface="Verdana"/>
              <a:sym typeface="Verdana"/>
            </a:endParaRPr>
          </a:p>
          <a:p>
            <a:r>
              <a:rPr lang="en-GB" sz="1200" dirty="0" smtClean="0">
                <a:solidFill>
                  <a:schemeClr val="tx1"/>
                </a:solidFill>
                <a:latin typeface="+mn-lt"/>
                <a:ea typeface="Verdana"/>
                <a:cs typeface="Verdana"/>
                <a:sym typeface="Verdana"/>
              </a:rPr>
              <a:t>	         	Point – Evidence – Evaluation – Context</a:t>
            </a:r>
          </a:p>
          <a:p>
            <a:pPr marL="285750" indent="-285750">
              <a:buFont typeface="Arial" panose="020B0604020202020204" pitchFamily="34" charset="0"/>
              <a:buChar char="•"/>
            </a:pPr>
            <a:endParaRPr lang="en-GB"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GB" sz="1200" dirty="0" smtClean="0">
                <a:solidFill>
                  <a:schemeClr val="tx1"/>
                </a:solidFill>
                <a:latin typeface="+mn-lt"/>
                <a:ea typeface="Verdana"/>
                <a:cs typeface="Verdana"/>
                <a:sym typeface="Verdana"/>
              </a:rPr>
              <a:t>Using a range of discourse markers to signpost the start of a paragraph will enable the candidate to move fluently between the points made.</a:t>
            </a:r>
          </a:p>
          <a:p>
            <a:endParaRPr lang="en-GB" sz="1200" dirty="0" smtClean="0">
              <a:solidFill>
                <a:schemeClr val="tx1"/>
              </a:solidFill>
              <a:latin typeface="+mn-lt"/>
              <a:ea typeface="Verdana"/>
              <a:cs typeface="Verdana"/>
              <a:sym typeface="Verdana"/>
            </a:endParaRPr>
          </a:p>
          <a:p>
            <a:pPr marL="285750" indent="-285750">
              <a:buFont typeface="Arial" panose="020B0604020202020204" pitchFamily="34" charset="0"/>
              <a:buChar char="•"/>
            </a:pPr>
            <a:r>
              <a:rPr lang="en-GB" sz="1200" dirty="0" smtClean="0">
                <a:solidFill>
                  <a:schemeClr val="dk1"/>
                </a:solidFill>
                <a:latin typeface="+mn-lt"/>
                <a:ea typeface="Verdana" panose="020B0604030504040204" pitchFamily="34" charset="0"/>
                <a:cs typeface="Verdana" panose="020B0604030504040204" pitchFamily="34" charset="0"/>
              </a:rPr>
              <a:t>The weighting is in favour of AO1 so a good response should prioritise analysing the text, supporting points with evidence and incorporating the context as part of the analysis/interpretation. </a:t>
            </a:r>
            <a:endParaRPr lang="en-GB" sz="1200" dirty="0" smtClean="0">
              <a:solidFill>
                <a:schemeClr val="dk1"/>
              </a:solidFill>
              <a:latin typeface="+mn-lt"/>
            </a:endParaRPr>
          </a:p>
          <a:p>
            <a:pPr marL="285750" indent="-285750">
              <a:buFont typeface="Arial" panose="020B0604020202020204" pitchFamily="34" charset="0"/>
              <a:buChar char="•"/>
            </a:pPr>
            <a:endParaRPr lang="en-GB" sz="1200" dirty="0" smtClean="0">
              <a:solidFill>
                <a:schemeClr val="dk1"/>
              </a:solidFill>
              <a:latin typeface="+mn-lt"/>
            </a:endParaRPr>
          </a:p>
          <a:p>
            <a:pPr>
              <a:buClr>
                <a:schemeClr val="dk1"/>
              </a:buClr>
            </a:pPr>
            <a:r>
              <a:rPr lang="en-GB" sz="1200" dirty="0" smtClean="0">
                <a:solidFill>
                  <a:schemeClr val="dk1"/>
                </a:solidFill>
                <a:latin typeface="+mn-lt"/>
                <a:ea typeface="Arial"/>
                <a:cs typeface="Arial"/>
                <a:sym typeface="Arial"/>
              </a:rPr>
              <a:t>Trainer – </a:t>
            </a:r>
            <a:r>
              <a:rPr lang="en-GB" sz="1200" baseline="0" dirty="0" smtClean="0">
                <a:solidFill>
                  <a:schemeClr val="dk1"/>
                </a:solidFill>
                <a:latin typeface="+mn-lt"/>
                <a:ea typeface="Arial"/>
                <a:cs typeface="Arial"/>
                <a:sym typeface="Arial"/>
              </a:rPr>
              <a:t> p</a:t>
            </a:r>
            <a:r>
              <a:rPr lang="en-GB" sz="1200" dirty="0" smtClean="0">
                <a:solidFill>
                  <a:schemeClr val="dk1"/>
                </a:solidFill>
                <a:latin typeface="+mn-lt"/>
                <a:ea typeface="Arial"/>
                <a:cs typeface="Arial"/>
                <a:sym typeface="Arial"/>
              </a:rPr>
              <a:t>lease emphasise</a:t>
            </a:r>
            <a:r>
              <a:rPr lang="en-GB" sz="1200" baseline="0" dirty="0" smtClean="0">
                <a:solidFill>
                  <a:schemeClr val="dk1"/>
                </a:solidFill>
                <a:latin typeface="+mn-lt"/>
                <a:ea typeface="Arial"/>
                <a:cs typeface="Arial"/>
                <a:sym typeface="Arial"/>
              </a:rPr>
              <a:t> that the PEEC format is only one of many ways centres can teach candidates to format their response.  Centres need to encourage students to find a method that suits them and ensures all the AOs are covered.  Higher level students will need more flexibility and less restriction to enable a more perceptive response to develop.  </a:t>
            </a:r>
          </a:p>
          <a:p>
            <a:pPr>
              <a:buClr>
                <a:schemeClr val="dk1"/>
              </a:buClr>
            </a:pPr>
            <a:endParaRPr lang="en-GB" sz="1200" baseline="0" dirty="0" smtClean="0">
              <a:solidFill>
                <a:schemeClr val="dk1"/>
              </a:solidFill>
              <a:latin typeface="+mn-lt"/>
              <a:ea typeface="Arial"/>
              <a:cs typeface="Arial"/>
              <a:sym typeface="Arial"/>
            </a:endParaRPr>
          </a:p>
        </p:txBody>
      </p:sp>
      <p:sp>
        <p:nvSpPr>
          <p:cNvPr id="93" name="Shape 93"/>
          <p:cNvSpPr txBox="1"/>
          <p:nvPr/>
        </p:nvSpPr>
        <p:spPr>
          <a:xfrm>
            <a:off x="3817771" y="9372918"/>
            <a:ext cx="2917990" cy="493392"/>
          </a:xfrm>
          <a:prstGeom prst="rect">
            <a:avLst/>
          </a:prstGeom>
          <a:noFill/>
          <a:ln>
            <a:noFill/>
          </a:ln>
        </p:spPr>
        <p:txBody>
          <a:bodyPr lIns="91050" tIns="45513" rIns="91050" bIns="45513" anchor="b" anchorCtr="0">
            <a:noAutofit/>
          </a:bodyPr>
          <a:lstStyle/>
          <a:p>
            <a:pPr algn="r">
              <a:buClr>
                <a:srgbClr val="000000"/>
              </a:buClr>
              <a:buSzPct val="25000"/>
            </a:pPr>
            <a:fld id="{00000000-1234-1234-1234-123412341234}" type="slidenum">
              <a:rPr lang="en-US" sz="1200"/>
              <a:pPr algn="r">
                <a:buClr>
                  <a:srgbClr val="000000"/>
                </a:buClr>
                <a:buSzPct val="25000"/>
              </a:pPr>
              <a:t>5</a:t>
            </a:fld>
            <a:endParaRPr lang="en-US" sz="1200"/>
          </a:p>
        </p:txBody>
      </p:sp>
    </p:spTree>
    <p:extLst>
      <p:ext uri="{BB962C8B-B14F-4D97-AF65-F5344CB8AC3E}">
        <p14:creationId xmlns:p14="http://schemas.microsoft.com/office/powerpoint/2010/main" val="1621216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 </a:t>
            </a:r>
            <a:r>
              <a:rPr lang="en-GB" dirty="0" smtClean="0"/>
              <a:t>go </a:t>
            </a:r>
            <a:r>
              <a:rPr lang="en-GB" dirty="0"/>
              <a:t>through the key words (underlined) with the </a:t>
            </a:r>
            <a:r>
              <a:rPr lang="en-GB" dirty="0" smtClean="0"/>
              <a:t>delegates</a:t>
            </a:r>
          </a:p>
          <a:p>
            <a:endParaRPr lang="en-GB" sz="1200" dirty="0" smtClean="0"/>
          </a:p>
          <a:p>
            <a:pPr marL="342900" indent="-342900">
              <a:buFont typeface="Arial" panose="020B0604020202020204" pitchFamily="34" charset="0"/>
              <a:buChar char="•"/>
            </a:pPr>
            <a:r>
              <a:rPr lang="en-GB" sz="1200" dirty="0" smtClean="0"/>
              <a:t>Level 3 - will consist of more PETER formatted paragraphs</a:t>
            </a:r>
          </a:p>
          <a:p>
            <a:pPr marL="342900" indent="-342900">
              <a:buFont typeface="Arial" panose="020B0604020202020204" pitchFamily="34" charset="0"/>
              <a:buChar char="•"/>
            </a:pPr>
            <a:endParaRPr lang="en-GB" sz="1200" dirty="0" smtClean="0"/>
          </a:p>
          <a:p>
            <a:pPr marL="342900" indent="-342900">
              <a:buFont typeface="Arial" panose="020B0604020202020204" pitchFamily="34" charset="0"/>
              <a:buChar char="•"/>
            </a:pPr>
            <a:endParaRPr lang="en-GB" sz="1200" dirty="0" smtClean="0"/>
          </a:p>
          <a:p>
            <a:pPr marL="342900" indent="-342900">
              <a:buFont typeface="Arial" panose="020B0604020202020204" pitchFamily="34" charset="0"/>
              <a:buChar char="•"/>
            </a:pPr>
            <a:r>
              <a:rPr lang="en-GB" sz="1200" dirty="0" smtClean="0"/>
              <a:t>Level 4  - will expand the PETER paragraph using more specific/detailed quotations and will develop points fully using a range of </a:t>
            </a:r>
          </a:p>
          <a:p>
            <a:r>
              <a:rPr lang="en-GB" sz="1200" dirty="0" smtClean="0"/>
              <a:t>                     connectives (illustrates, conveys, evokes, presents…)</a:t>
            </a:r>
          </a:p>
          <a:p>
            <a:pPr marL="342900" indent="-342900">
              <a:buFont typeface="Arial" panose="020B0604020202020204" pitchFamily="34" charset="0"/>
              <a:buChar char="•"/>
            </a:pPr>
            <a:endParaRPr lang="en-GB" sz="1200" dirty="0" smtClean="0"/>
          </a:p>
          <a:p>
            <a:pPr marL="342900" indent="-342900">
              <a:buFont typeface="Arial" panose="020B0604020202020204" pitchFamily="34" charset="0"/>
              <a:buChar char="•"/>
            </a:pPr>
            <a:endParaRPr lang="en-GB" sz="1200" dirty="0" smtClean="0"/>
          </a:p>
          <a:p>
            <a:pPr marL="342900" indent="-342900">
              <a:buFont typeface="Arial" panose="020B0604020202020204" pitchFamily="34" charset="0"/>
              <a:buChar char="•"/>
            </a:pPr>
            <a:r>
              <a:rPr lang="en-GB" sz="1200" dirty="0" smtClean="0"/>
              <a:t>Level 5 - will consist of embedded and succinct selection of quotations;</a:t>
            </a:r>
            <a:r>
              <a:rPr lang="en-GB" sz="1200" baseline="0" dirty="0" smtClean="0"/>
              <a:t> </a:t>
            </a:r>
            <a:r>
              <a:rPr lang="en-GB" sz="1200" dirty="0" smtClean="0"/>
              <a:t>the candidate may consider alternative interpretations, </a:t>
            </a:r>
          </a:p>
          <a:p>
            <a:r>
              <a:rPr lang="en-GB" sz="1200" dirty="0" smtClean="0"/>
              <a:t>                    sometimes going beyond the obvious answer.</a:t>
            </a:r>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6</a:t>
            </a:fld>
            <a:endParaRPr lang="en-US" dirty="0"/>
          </a:p>
        </p:txBody>
      </p:sp>
    </p:spTree>
    <p:extLst>
      <p:ext uri="{BB962C8B-B14F-4D97-AF65-F5344CB8AC3E}">
        <p14:creationId xmlns:p14="http://schemas.microsoft.com/office/powerpoint/2010/main" val="128511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Trainer </a:t>
            </a:r>
            <a:r>
              <a:rPr lang="en-GB" dirty="0"/>
              <a:t>-  when reading through the exemplar script, encourage the delegates to highlight/underline aspects that meet the requirements of the mark scheme</a:t>
            </a:r>
            <a:r>
              <a:rPr lang="en-GB" baseline="0" dirty="0"/>
              <a:t> for the </a:t>
            </a:r>
            <a:r>
              <a:rPr lang="en-GB" baseline="0" dirty="0" smtClean="0"/>
              <a:t>level.</a:t>
            </a:r>
          </a:p>
          <a:p>
            <a:r>
              <a:rPr lang="en-GB" baseline="0" dirty="0" smtClean="0"/>
              <a:t>8 marks awarded.</a:t>
            </a:r>
          </a:p>
          <a:p>
            <a:endParaRPr lang="en-GB" baseline="0" dirty="0" smtClean="0"/>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7</a:t>
            </a:fld>
            <a:endParaRPr lang="en-US" dirty="0"/>
          </a:p>
        </p:txBody>
      </p:sp>
    </p:spTree>
    <p:extLst>
      <p:ext uri="{BB962C8B-B14F-4D97-AF65-F5344CB8AC3E}">
        <p14:creationId xmlns:p14="http://schemas.microsoft.com/office/powerpoint/2010/main" val="70224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Trainer – read through paragraph one and highlight the specific words/sentences that would</a:t>
            </a:r>
            <a:r>
              <a:rPr lang="en-GB" baseline="0" dirty="0" smtClean="0"/>
              <a:t> be awarded marks by the examiner. </a:t>
            </a:r>
            <a:endParaRPr lang="en-GB" dirty="0" smtClean="0"/>
          </a:p>
          <a:p>
            <a:endParaRPr lang="en-GB" dirty="0" smtClean="0"/>
          </a:p>
          <a:p>
            <a:r>
              <a:rPr lang="en-GB" baseline="0" dirty="0" smtClean="0"/>
              <a:t>Key points to mention:</a:t>
            </a:r>
          </a:p>
          <a:p>
            <a:pPr marL="171450" indent="-171450">
              <a:buFont typeface="Arial" panose="020B0604020202020204" pitchFamily="34" charset="0"/>
              <a:buChar char="•"/>
            </a:pPr>
            <a:r>
              <a:rPr lang="en-GB" baseline="0" dirty="0" smtClean="0"/>
              <a:t>Use of terminology – simple phrases, use of  rhetorical question</a:t>
            </a:r>
          </a:p>
          <a:p>
            <a:pPr marL="171450" indent="-171450">
              <a:buFont typeface="Arial" panose="020B0604020202020204" pitchFamily="34" charset="0"/>
              <a:buChar char="•"/>
            </a:pPr>
            <a:r>
              <a:rPr lang="en-GB" baseline="0" dirty="0" smtClean="0"/>
              <a:t>Textual evidence is used to support points (rather long at times)</a:t>
            </a:r>
          </a:p>
          <a:p>
            <a:pPr marL="171450" indent="-171450">
              <a:buFont typeface="Arial" panose="020B0604020202020204" pitchFamily="34" charset="0"/>
              <a:buChar char="•"/>
            </a:pPr>
            <a:r>
              <a:rPr lang="en-GB" baseline="0" dirty="0" smtClean="0"/>
              <a:t>Relates to audience interpretation</a:t>
            </a:r>
          </a:p>
          <a:p>
            <a:pPr marL="171450" indent="-171450">
              <a:buFont typeface="Arial" panose="020B0604020202020204" pitchFamily="34" charset="0"/>
              <a:buChar char="•"/>
            </a:pPr>
            <a:endParaRPr lang="en-GB" baseline="0" dirty="0" smtClean="0"/>
          </a:p>
          <a:p>
            <a:pPr marL="0" indent="0">
              <a:buFont typeface="Arial" panose="020B0604020202020204" pitchFamily="34" charset="0"/>
              <a:buNone/>
            </a:pPr>
            <a:r>
              <a:rPr lang="en-GB" baseline="0" dirty="0" smtClean="0"/>
              <a:t>Even better if – analysis was more developed and quotations longer and more focused</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Delegates read through the 2</a:t>
            </a:r>
            <a:r>
              <a:rPr lang="en-GB" baseline="30000" dirty="0" smtClean="0"/>
              <a:t>nd</a:t>
            </a:r>
            <a:r>
              <a:rPr lang="en-GB" baseline="0" dirty="0" smtClean="0"/>
              <a:t> paragraph in their exemplar pack and discuss key points in relation to the mark scheme</a:t>
            </a:r>
          </a:p>
          <a:p>
            <a:pPr marL="0" indent="0">
              <a:buFont typeface="Arial" panose="020B0604020202020204" pitchFamily="34" charset="0"/>
              <a:buNone/>
            </a:pPr>
            <a:endParaRPr lang="en-GB" baseline="0" dirty="0"/>
          </a:p>
          <a:p>
            <a:endParaRPr lang="en-GB" baseline="0" dirty="0"/>
          </a:p>
          <a:p>
            <a:pPr marL="171450" indent="-171450">
              <a:buFont typeface="Arial" panose="020B0604020202020204" pitchFamily="34" charset="0"/>
              <a:buChar char="•"/>
            </a:pPr>
            <a:endParaRPr lang="en-GB" baseline="0" dirty="0"/>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8</a:t>
            </a:fld>
            <a:endParaRPr lang="en-US" dirty="0"/>
          </a:p>
        </p:txBody>
      </p:sp>
    </p:spTree>
    <p:extLst>
      <p:ext uri="{BB962C8B-B14F-4D97-AF65-F5344CB8AC3E}">
        <p14:creationId xmlns:p14="http://schemas.microsoft.com/office/powerpoint/2010/main" val="3728952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a:t>Trainer – </a:t>
            </a:r>
          </a:p>
          <a:p>
            <a:pPr marL="0" indent="0">
              <a:buFont typeface="Arial" panose="020B0604020202020204" pitchFamily="34" charset="0"/>
              <a:buNone/>
            </a:pPr>
            <a:r>
              <a:rPr lang="en-GB" baseline="0" dirty="0"/>
              <a:t>Read the exam question and highlight the standard format for part b)</a:t>
            </a:r>
          </a:p>
          <a:p>
            <a:pPr marL="0" indent="0">
              <a:buFont typeface="Arial" panose="020B0604020202020204" pitchFamily="34" charset="0"/>
              <a:buNone/>
            </a:pPr>
            <a:r>
              <a:rPr lang="en-GB" baseline="0" dirty="0"/>
              <a:t>quickly recap key wording from the mark scheme (underlined</a:t>
            </a:r>
            <a:r>
              <a:rPr lang="en-GB" baseline="0" dirty="0" smtClean="0"/>
              <a:t>)</a:t>
            </a:r>
          </a:p>
          <a:p>
            <a:pPr marL="0" indent="0">
              <a:buFont typeface="Arial" panose="020B0604020202020204" pitchFamily="34" charset="0"/>
              <a:buNone/>
            </a:pPr>
            <a:r>
              <a:rPr lang="en-GB" baseline="0" dirty="0" smtClean="0"/>
              <a:t>7 marks awarded</a:t>
            </a:r>
            <a:endParaRPr lang="en-GB" baseline="0" dirty="0"/>
          </a:p>
          <a:p>
            <a:pPr marL="0" indent="0">
              <a:buFont typeface="Arial" panose="020B0604020202020204" pitchFamily="34" charset="0"/>
              <a:buNone/>
            </a:pPr>
            <a:endParaRPr lang="en-GB" baseline="0" dirty="0"/>
          </a:p>
          <a:p>
            <a:pPr marL="171450" indent="-171450">
              <a:buFont typeface="Arial" panose="020B0604020202020204" pitchFamily="34" charset="0"/>
              <a:buChar char="•"/>
            </a:pPr>
            <a:endParaRPr lang="en-GB" baseline="0" dirty="0"/>
          </a:p>
          <a:p>
            <a:endParaRPr lang="en-GB" dirty="0"/>
          </a:p>
        </p:txBody>
      </p:sp>
      <p:sp>
        <p:nvSpPr>
          <p:cNvPr id="4" name="Slide Number Placeholder 3"/>
          <p:cNvSpPr>
            <a:spLocks noGrp="1"/>
          </p:cNvSpPr>
          <p:nvPr>
            <p:ph type="sldNum" idx="10"/>
          </p:nvPr>
        </p:nvSpPr>
        <p:spPr/>
        <p:txBody>
          <a:bodyPr/>
          <a:lstStyle/>
          <a:p>
            <a:pPr>
              <a:buClr>
                <a:srgbClr val="000000"/>
              </a:buClr>
              <a:buSzPct val="25000"/>
            </a:pPr>
            <a:fld id="{00000000-1234-1234-1234-123412341234}" type="slidenum">
              <a:rPr lang="en-US" smtClean="0"/>
              <a:pPr>
                <a:buClr>
                  <a:srgbClr val="000000"/>
                </a:buClr>
                <a:buSzPct val="25000"/>
              </a:pPr>
              <a:t>10</a:t>
            </a:fld>
            <a:endParaRPr lang="en-US" dirty="0"/>
          </a:p>
        </p:txBody>
      </p:sp>
    </p:spTree>
    <p:extLst>
      <p:ext uri="{BB962C8B-B14F-4D97-AF65-F5344CB8AC3E}">
        <p14:creationId xmlns:p14="http://schemas.microsoft.com/office/powerpoint/2010/main" val="981504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611560" y="1916833"/>
            <a:ext cx="4968551" cy="122413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1152000" y="900000"/>
            <a:ext cx="7128792" cy="648071"/>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 name="Shape 20"/>
          <p:cNvSpPr txBox="1">
            <a:spLocks noGrp="1"/>
          </p:cNvSpPr>
          <p:nvPr>
            <p:ph type="body" idx="1"/>
          </p:nvPr>
        </p:nvSpPr>
        <p:spPr>
          <a:xfrm>
            <a:off x="720000" y="1800000"/>
            <a:ext cx="7772400" cy="4323184"/>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611560" y="1916833"/>
            <a:ext cx="4968551" cy="122413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81441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wo 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685800" y="1981200"/>
            <a:ext cx="3809999" cy="41148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6" name="Shape 36"/>
          <p:cNvSpPr txBox="1">
            <a:spLocks noGrp="1"/>
          </p:cNvSpPr>
          <p:nvPr>
            <p:ph type="body" idx="2"/>
          </p:nvPr>
        </p:nvSpPr>
        <p:spPr>
          <a:xfrm>
            <a:off x="4648200" y="1981200"/>
            <a:ext cx="3809999" cy="41148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title"/>
          </p:nvPr>
        </p:nvSpPr>
        <p:spPr>
          <a:xfrm>
            <a:off x="1152000" y="900000"/>
            <a:ext cx="7128792" cy="648071"/>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3200" b="1" i="0" u="none" strike="noStrike" cap="none" baseline="0" dirty="0">
                <a:solidFill>
                  <a:srgbClr val="3D7D6B"/>
                </a:solidFill>
                <a:latin typeface="Verdana"/>
                <a:ea typeface="Verdana"/>
                <a:cs typeface="Verdana"/>
                <a:sym typeface="Verdana"/>
              </a:rPr>
              <a:t>Click to edit Master title style</a:t>
            </a:r>
          </a:p>
        </p:txBody>
      </p:sp>
      <p:sp>
        <p:nvSpPr>
          <p:cNvPr id="10" name="Shape 10"/>
          <p:cNvSpPr txBox="1"/>
          <p:nvPr/>
        </p:nvSpPr>
        <p:spPr>
          <a:xfrm>
            <a:off x="720725" y="1800225"/>
            <a:ext cx="7772400" cy="432276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3D7D6B"/>
              </a:buClr>
              <a:buSzPct val="100000"/>
              <a:buFont typeface="Verdana"/>
              <a:buChar char="•"/>
            </a:pPr>
            <a:r>
              <a:rPr lang="en-US" sz="2400" b="0" i="0" u="none" strike="noStrike" cap="none" baseline="0" dirty="0">
                <a:solidFill>
                  <a:schemeClr val="dk1"/>
                </a:solidFill>
                <a:latin typeface="Verdana"/>
                <a:ea typeface="Verdana"/>
                <a:cs typeface="Verdana"/>
                <a:sym typeface="Verdana"/>
              </a:rPr>
              <a:t>Click to edit Master text styles</a:t>
            </a:r>
          </a:p>
          <a:p>
            <a:pPr marL="742950" marR="0" lvl="1" indent="-285750" algn="l" rtl="0">
              <a:lnSpc>
                <a:spcPct val="100000"/>
              </a:lnSpc>
              <a:spcBef>
                <a:spcPts val="1080"/>
              </a:spcBef>
              <a:spcAft>
                <a:spcPts val="0"/>
              </a:spcAft>
              <a:buClr>
                <a:schemeClr val="dk1"/>
              </a:buClr>
              <a:buSzPct val="100000"/>
              <a:buFont typeface="Verdana"/>
              <a:buChar char="–"/>
            </a:pPr>
            <a:r>
              <a:rPr lang="en-US" sz="2400" b="0" i="0" u="none" strike="noStrike" cap="none" baseline="0" dirty="0">
                <a:solidFill>
                  <a:schemeClr val="dk1"/>
                </a:solidFill>
                <a:latin typeface="Verdana"/>
                <a:ea typeface="Verdana"/>
                <a:cs typeface="Verdana"/>
                <a:sym typeface="Verdana"/>
              </a:rPr>
              <a:t>Second level</a:t>
            </a:r>
          </a:p>
          <a:p>
            <a:pPr marL="1143000" marR="0" lvl="2" indent="-228600" algn="l" rtl="0">
              <a:lnSpc>
                <a:spcPct val="100000"/>
              </a:lnSpc>
              <a:spcBef>
                <a:spcPts val="320"/>
              </a:spcBef>
              <a:spcAft>
                <a:spcPts val="0"/>
              </a:spcAft>
              <a:buClr>
                <a:schemeClr val="dk1"/>
              </a:buClr>
              <a:buSzPct val="100000"/>
              <a:buFont typeface="Verdana"/>
              <a:buChar char="•"/>
            </a:pPr>
            <a:r>
              <a:rPr lang="en-US" sz="1600" b="0" i="0" u="none" strike="noStrike" cap="none" baseline="0" dirty="0">
                <a:solidFill>
                  <a:schemeClr val="dk1"/>
                </a:solidFill>
                <a:latin typeface="Verdana"/>
                <a:ea typeface="Verdana"/>
                <a:cs typeface="Verdana"/>
                <a:sym typeface="Verdana"/>
              </a:rPr>
              <a:t>Third level</a:t>
            </a:r>
          </a:p>
          <a:p>
            <a:pPr marL="1600200" marR="0" lvl="3" indent="-228600" algn="l" rtl="0">
              <a:lnSpc>
                <a:spcPct val="100000"/>
              </a:lnSpc>
              <a:spcBef>
                <a:spcPts val="280"/>
              </a:spcBef>
              <a:spcAft>
                <a:spcPts val="0"/>
              </a:spcAft>
              <a:buClr>
                <a:schemeClr val="dk1"/>
              </a:buClr>
              <a:buSzPct val="100000"/>
              <a:buFont typeface="Verdana"/>
              <a:buChar char="–"/>
            </a:pPr>
            <a:r>
              <a:rPr lang="en-US" sz="1400" b="0" i="0" u="none" strike="noStrike" cap="none" baseline="0" dirty="0">
                <a:solidFill>
                  <a:schemeClr val="dk1"/>
                </a:solidFill>
                <a:latin typeface="Verdana"/>
                <a:ea typeface="Verdana"/>
                <a:cs typeface="Verdana"/>
                <a:sym typeface="Verdana"/>
              </a:rPr>
              <a:t>Fourth level</a:t>
            </a:r>
          </a:p>
          <a:p>
            <a:pPr marL="2057400" marR="0" lvl="4" indent="-228600" algn="l" rtl="0">
              <a:lnSpc>
                <a:spcPct val="100000"/>
              </a:lnSpc>
              <a:spcBef>
                <a:spcPts val="240"/>
              </a:spcBef>
              <a:spcAft>
                <a:spcPts val="0"/>
              </a:spcAft>
              <a:buClr>
                <a:schemeClr val="dk1"/>
              </a:buClr>
              <a:buSzPct val="100000"/>
              <a:buFont typeface="Verdana"/>
              <a:buChar char="»"/>
            </a:pPr>
            <a:r>
              <a:rPr lang="en-US" sz="1200" b="0" i="0" u="none" strike="noStrike" cap="none" baseline="0" dirty="0">
                <a:solidFill>
                  <a:schemeClr val="dk1"/>
                </a:solidFill>
                <a:latin typeface="Verdana"/>
                <a:ea typeface="Verdana"/>
                <a:cs typeface="Verdana"/>
                <a:sym typeface="Verdana"/>
              </a:rPr>
              <a:t>Fifth level</a:t>
            </a:r>
          </a:p>
        </p:txBody>
      </p:sp>
      <p:pic>
        <p:nvPicPr>
          <p:cNvPr id="11" name="Shape 11"/>
          <p:cNvPicPr preferRelativeResize="0"/>
          <p:nvPr/>
        </p:nvPicPr>
        <p:blipFill rotWithShape="1">
          <a:blip r:embed="rId3">
            <a:alphaModFix/>
          </a:blip>
          <a:srcRect/>
          <a:stretch/>
        </p:blipFill>
        <p:spPr>
          <a:xfrm>
            <a:off x="0" y="0"/>
            <a:ext cx="9178924" cy="691197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
        <p:cNvGrpSpPr/>
        <p:nvPr/>
      </p:nvGrpSpPr>
      <p:grpSpPr>
        <a:xfrm>
          <a:off x="0" y="0"/>
          <a:ext cx="0" cy="0"/>
          <a:chOff x="0" y="0"/>
          <a:chExt cx="0" cy="0"/>
        </a:xfrm>
      </p:grpSpPr>
      <p:sp>
        <p:nvSpPr>
          <p:cNvPr id="15" name="Shape 15"/>
          <p:cNvSpPr txBox="1"/>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3200" b="1" i="0" u="none" strike="noStrike" cap="none" baseline="0" dirty="0">
                <a:solidFill>
                  <a:srgbClr val="3D7D6B"/>
                </a:solidFill>
                <a:latin typeface="Verdana"/>
                <a:ea typeface="Verdana"/>
                <a:cs typeface="Verdana"/>
                <a:sym typeface="Verdana"/>
              </a:rPr>
              <a:t>Click to edit Master title style</a:t>
            </a:r>
          </a:p>
        </p:txBody>
      </p:sp>
      <p:sp>
        <p:nvSpPr>
          <p:cNvPr id="16" name="Shape 16"/>
          <p:cNvSpPr txBox="1"/>
          <p:nvPr/>
        </p:nvSpPr>
        <p:spPr>
          <a:xfrm>
            <a:off x="720725" y="1800225"/>
            <a:ext cx="7772400" cy="432276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3D7D6B"/>
              </a:buClr>
              <a:buSzPct val="100000"/>
              <a:buFont typeface="Verdana"/>
              <a:buChar char="•"/>
            </a:pPr>
            <a:r>
              <a:rPr lang="en-US" sz="2400" b="0" i="0" u="none" strike="noStrike" cap="none" baseline="0" dirty="0">
                <a:solidFill>
                  <a:schemeClr val="dk1"/>
                </a:solidFill>
                <a:latin typeface="Verdana"/>
                <a:ea typeface="Verdana"/>
                <a:cs typeface="Verdana"/>
                <a:sym typeface="Verdana"/>
              </a:rPr>
              <a:t>Click to edit Master text styles</a:t>
            </a:r>
          </a:p>
          <a:p>
            <a:pPr marL="742950" marR="0" lvl="1" indent="-285750" algn="l" rtl="0">
              <a:lnSpc>
                <a:spcPct val="100000"/>
              </a:lnSpc>
              <a:spcBef>
                <a:spcPts val="1080"/>
              </a:spcBef>
              <a:spcAft>
                <a:spcPts val="0"/>
              </a:spcAft>
              <a:buClr>
                <a:schemeClr val="dk1"/>
              </a:buClr>
              <a:buSzPct val="100000"/>
              <a:buFont typeface="Verdana"/>
              <a:buChar char="–"/>
            </a:pPr>
            <a:r>
              <a:rPr lang="en-US" sz="2400" b="0" i="0" u="none" strike="noStrike" cap="none" baseline="0" dirty="0">
                <a:solidFill>
                  <a:schemeClr val="dk1"/>
                </a:solidFill>
                <a:latin typeface="Verdana"/>
                <a:ea typeface="Verdana"/>
                <a:cs typeface="Verdana"/>
                <a:sym typeface="Verdana"/>
              </a:rPr>
              <a:t>Second level</a:t>
            </a:r>
          </a:p>
          <a:p>
            <a:pPr marL="1143000" marR="0" lvl="2" indent="-228600" algn="l" rtl="0">
              <a:lnSpc>
                <a:spcPct val="100000"/>
              </a:lnSpc>
              <a:spcBef>
                <a:spcPts val="320"/>
              </a:spcBef>
              <a:spcAft>
                <a:spcPts val="0"/>
              </a:spcAft>
              <a:buClr>
                <a:schemeClr val="dk1"/>
              </a:buClr>
              <a:buSzPct val="100000"/>
              <a:buFont typeface="Verdana"/>
              <a:buChar char="•"/>
            </a:pPr>
            <a:r>
              <a:rPr lang="en-US" sz="1600" b="0" i="0" u="none" strike="noStrike" cap="none" baseline="0" dirty="0">
                <a:solidFill>
                  <a:schemeClr val="dk1"/>
                </a:solidFill>
                <a:latin typeface="Verdana"/>
                <a:ea typeface="Verdana"/>
                <a:cs typeface="Verdana"/>
                <a:sym typeface="Verdana"/>
              </a:rPr>
              <a:t>Third level</a:t>
            </a:r>
          </a:p>
          <a:p>
            <a:pPr marL="1600200" marR="0" lvl="3" indent="-228600" algn="l" rtl="0">
              <a:lnSpc>
                <a:spcPct val="100000"/>
              </a:lnSpc>
              <a:spcBef>
                <a:spcPts val="280"/>
              </a:spcBef>
              <a:spcAft>
                <a:spcPts val="0"/>
              </a:spcAft>
              <a:buClr>
                <a:schemeClr val="dk1"/>
              </a:buClr>
              <a:buSzPct val="100000"/>
              <a:buFont typeface="Verdana"/>
              <a:buChar char="–"/>
            </a:pPr>
            <a:r>
              <a:rPr lang="en-US" sz="1400" b="0" i="0" u="none" strike="noStrike" cap="none" baseline="0" dirty="0">
                <a:solidFill>
                  <a:schemeClr val="dk1"/>
                </a:solidFill>
                <a:latin typeface="Verdana"/>
                <a:ea typeface="Verdana"/>
                <a:cs typeface="Verdana"/>
                <a:sym typeface="Verdana"/>
              </a:rPr>
              <a:t>Fourth level</a:t>
            </a:r>
          </a:p>
          <a:p>
            <a:pPr marL="2057400" marR="0" lvl="4" indent="-228600" algn="l" rtl="0">
              <a:lnSpc>
                <a:spcPct val="100000"/>
              </a:lnSpc>
              <a:spcBef>
                <a:spcPts val="240"/>
              </a:spcBef>
              <a:spcAft>
                <a:spcPts val="0"/>
              </a:spcAft>
              <a:buClr>
                <a:schemeClr val="dk1"/>
              </a:buClr>
              <a:buSzPct val="100000"/>
              <a:buFont typeface="Verdana"/>
              <a:buChar char="»"/>
            </a:pPr>
            <a:r>
              <a:rPr lang="en-US" sz="1200" b="0" i="0" u="none" strike="noStrike" cap="none" baseline="0" dirty="0">
                <a:solidFill>
                  <a:schemeClr val="dk1"/>
                </a:solidFill>
                <a:latin typeface="Verdana"/>
                <a:ea typeface="Verdana"/>
                <a:cs typeface="Verdana"/>
                <a:sym typeface="Verdana"/>
              </a:rPr>
              <a:t>Fifth level</a:t>
            </a:r>
          </a:p>
        </p:txBody>
      </p:sp>
      <p:pic>
        <p:nvPicPr>
          <p:cNvPr id="17" name="Shape 17"/>
          <p:cNvPicPr preferRelativeResize="0"/>
          <p:nvPr/>
        </p:nvPicPr>
        <p:blipFill rotWithShape="1">
          <a:blip r:embed="rId4">
            <a:alphaModFix/>
          </a:blip>
          <a:srcRect/>
          <a:stretch/>
        </p:blipFill>
        <p:spPr>
          <a:xfrm>
            <a:off x="0" y="0"/>
            <a:ext cx="9178924" cy="688498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7" r:id="rId2"/>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Shape 28"/>
          <p:cNvSpPr txBox="1"/>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3200" b="1" i="0" u="none" strike="noStrike" cap="none" baseline="0" dirty="0">
                <a:solidFill>
                  <a:srgbClr val="3D7D6B"/>
                </a:solidFill>
                <a:latin typeface="Verdana"/>
                <a:ea typeface="Verdana"/>
                <a:cs typeface="Verdana"/>
                <a:sym typeface="Verdana"/>
              </a:rPr>
              <a:t>Click to edit Master title style</a:t>
            </a:r>
          </a:p>
        </p:txBody>
      </p:sp>
      <p:sp>
        <p:nvSpPr>
          <p:cNvPr id="29" name="Shape 29"/>
          <p:cNvSpPr txBox="1"/>
          <p:nvPr/>
        </p:nvSpPr>
        <p:spPr>
          <a:xfrm>
            <a:off x="720725" y="1800225"/>
            <a:ext cx="7772400" cy="432276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3D7D6B"/>
              </a:buClr>
              <a:buSzPct val="100000"/>
              <a:buFont typeface="Verdana"/>
              <a:buChar char="•"/>
            </a:pPr>
            <a:r>
              <a:rPr lang="en-US" sz="2400" b="0" i="0" u="none" strike="noStrike" cap="none" baseline="0" dirty="0">
                <a:solidFill>
                  <a:schemeClr val="dk1"/>
                </a:solidFill>
                <a:latin typeface="Verdana"/>
                <a:ea typeface="Verdana"/>
                <a:cs typeface="Verdana"/>
                <a:sym typeface="Verdana"/>
              </a:rPr>
              <a:t>Click to edit Master text styles</a:t>
            </a:r>
          </a:p>
          <a:p>
            <a:pPr marL="742950" marR="0" lvl="1" indent="-285750" algn="l" rtl="0">
              <a:lnSpc>
                <a:spcPct val="100000"/>
              </a:lnSpc>
              <a:spcBef>
                <a:spcPts val="1080"/>
              </a:spcBef>
              <a:spcAft>
                <a:spcPts val="0"/>
              </a:spcAft>
              <a:buClr>
                <a:schemeClr val="dk1"/>
              </a:buClr>
              <a:buSzPct val="100000"/>
              <a:buFont typeface="Verdana"/>
              <a:buChar char="–"/>
            </a:pPr>
            <a:r>
              <a:rPr lang="en-US" sz="2400" b="0" i="0" u="none" strike="noStrike" cap="none" baseline="0" dirty="0">
                <a:solidFill>
                  <a:schemeClr val="dk1"/>
                </a:solidFill>
                <a:latin typeface="Verdana"/>
                <a:ea typeface="Verdana"/>
                <a:cs typeface="Verdana"/>
                <a:sym typeface="Verdana"/>
              </a:rPr>
              <a:t>Second level</a:t>
            </a:r>
          </a:p>
          <a:p>
            <a:pPr marL="1143000" marR="0" lvl="2" indent="-228600" algn="l" rtl="0">
              <a:lnSpc>
                <a:spcPct val="100000"/>
              </a:lnSpc>
              <a:spcBef>
                <a:spcPts val="320"/>
              </a:spcBef>
              <a:spcAft>
                <a:spcPts val="0"/>
              </a:spcAft>
              <a:buClr>
                <a:schemeClr val="dk1"/>
              </a:buClr>
              <a:buSzPct val="100000"/>
              <a:buFont typeface="Verdana"/>
              <a:buChar char="•"/>
            </a:pPr>
            <a:r>
              <a:rPr lang="en-US" sz="1600" b="0" i="0" u="none" strike="noStrike" cap="none" baseline="0" dirty="0">
                <a:solidFill>
                  <a:schemeClr val="dk1"/>
                </a:solidFill>
                <a:latin typeface="Verdana"/>
                <a:ea typeface="Verdana"/>
                <a:cs typeface="Verdana"/>
                <a:sym typeface="Verdana"/>
              </a:rPr>
              <a:t>Third level</a:t>
            </a:r>
          </a:p>
          <a:p>
            <a:pPr marL="1600200" marR="0" lvl="3" indent="-228600" algn="l" rtl="0">
              <a:lnSpc>
                <a:spcPct val="100000"/>
              </a:lnSpc>
              <a:spcBef>
                <a:spcPts val="280"/>
              </a:spcBef>
              <a:spcAft>
                <a:spcPts val="0"/>
              </a:spcAft>
              <a:buClr>
                <a:schemeClr val="dk1"/>
              </a:buClr>
              <a:buSzPct val="100000"/>
              <a:buFont typeface="Verdana"/>
              <a:buChar char="–"/>
            </a:pPr>
            <a:r>
              <a:rPr lang="en-US" sz="1400" b="0" i="0" u="none" strike="noStrike" cap="none" baseline="0" dirty="0">
                <a:solidFill>
                  <a:schemeClr val="dk1"/>
                </a:solidFill>
                <a:latin typeface="Verdana"/>
                <a:ea typeface="Verdana"/>
                <a:cs typeface="Verdana"/>
                <a:sym typeface="Verdana"/>
              </a:rPr>
              <a:t>Fourth level</a:t>
            </a:r>
          </a:p>
          <a:p>
            <a:pPr marL="2057400" marR="0" lvl="4" indent="-228600" algn="l" rtl="0">
              <a:lnSpc>
                <a:spcPct val="100000"/>
              </a:lnSpc>
              <a:spcBef>
                <a:spcPts val="240"/>
              </a:spcBef>
              <a:spcAft>
                <a:spcPts val="0"/>
              </a:spcAft>
              <a:buClr>
                <a:schemeClr val="dk1"/>
              </a:buClr>
              <a:buSzPct val="100000"/>
              <a:buFont typeface="Verdana"/>
              <a:buChar char="»"/>
            </a:pPr>
            <a:r>
              <a:rPr lang="en-US" sz="1200" b="0" i="0" u="none" strike="noStrike" cap="none" baseline="0" dirty="0">
                <a:solidFill>
                  <a:schemeClr val="dk1"/>
                </a:solidFill>
                <a:latin typeface="Verdana"/>
                <a:ea typeface="Verdana"/>
                <a:cs typeface="Verdana"/>
                <a:sym typeface="Verdana"/>
              </a:rPr>
              <a:t>Fifth level</a:t>
            </a:r>
          </a:p>
        </p:txBody>
      </p:sp>
    </p:spTree>
  </p:cSld>
  <p:clrMap bg1="lt1" tx1="dk1" bg2="dk2" tx2="lt2" accent1="accent1" accent2="accent2" accent3="accent3" accent4="accent4" accent5="accent5" accent6="accent6" hlink="hlink" folHlink="folHlink"/>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sp>
        <p:nvSpPr>
          <p:cNvPr id="31" name="Shape 31"/>
          <p:cNvSpPr txBox="1"/>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3200" b="1" i="0" u="none" strike="noStrike" cap="none" baseline="0" dirty="0">
                <a:solidFill>
                  <a:srgbClr val="3D7D6B"/>
                </a:solidFill>
                <a:latin typeface="Verdana"/>
                <a:ea typeface="Verdana"/>
                <a:cs typeface="Verdana"/>
                <a:sym typeface="Verdana"/>
              </a:rPr>
              <a:t>Click to edit Master title style</a:t>
            </a:r>
          </a:p>
        </p:txBody>
      </p:sp>
      <p:sp>
        <p:nvSpPr>
          <p:cNvPr id="32" name="Shape 32"/>
          <p:cNvSpPr txBox="1"/>
          <p:nvPr/>
        </p:nvSpPr>
        <p:spPr>
          <a:xfrm>
            <a:off x="720725" y="1800225"/>
            <a:ext cx="7772400" cy="432276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3D7D6B"/>
              </a:buClr>
              <a:buSzPct val="100000"/>
              <a:buFont typeface="Verdana"/>
              <a:buChar char="•"/>
            </a:pPr>
            <a:r>
              <a:rPr lang="en-US" sz="2400" b="0" i="0" u="none" strike="noStrike" cap="none" baseline="0" dirty="0">
                <a:solidFill>
                  <a:schemeClr val="dk1"/>
                </a:solidFill>
                <a:latin typeface="Verdana"/>
                <a:ea typeface="Verdana"/>
                <a:cs typeface="Verdana"/>
                <a:sym typeface="Verdana"/>
              </a:rPr>
              <a:t>Click to edit Master text styles</a:t>
            </a:r>
          </a:p>
          <a:p>
            <a:pPr marL="742950" marR="0" lvl="1" indent="-285750" algn="l" rtl="0">
              <a:lnSpc>
                <a:spcPct val="100000"/>
              </a:lnSpc>
              <a:spcBef>
                <a:spcPts val="1080"/>
              </a:spcBef>
              <a:spcAft>
                <a:spcPts val="0"/>
              </a:spcAft>
              <a:buClr>
                <a:schemeClr val="dk1"/>
              </a:buClr>
              <a:buSzPct val="100000"/>
              <a:buFont typeface="Verdana"/>
              <a:buChar char="–"/>
            </a:pPr>
            <a:r>
              <a:rPr lang="en-US" sz="2400" b="0" i="0" u="none" strike="noStrike" cap="none" baseline="0" dirty="0">
                <a:solidFill>
                  <a:schemeClr val="dk1"/>
                </a:solidFill>
                <a:latin typeface="Verdana"/>
                <a:ea typeface="Verdana"/>
                <a:cs typeface="Verdana"/>
                <a:sym typeface="Verdana"/>
              </a:rPr>
              <a:t>Second level</a:t>
            </a:r>
          </a:p>
          <a:p>
            <a:pPr marL="1143000" marR="0" lvl="2" indent="-228600" algn="l" rtl="0">
              <a:lnSpc>
                <a:spcPct val="100000"/>
              </a:lnSpc>
              <a:spcBef>
                <a:spcPts val="320"/>
              </a:spcBef>
              <a:spcAft>
                <a:spcPts val="0"/>
              </a:spcAft>
              <a:buClr>
                <a:schemeClr val="dk1"/>
              </a:buClr>
              <a:buSzPct val="100000"/>
              <a:buFont typeface="Verdana"/>
              <a:buChar char="•"/>
            </a:pPr>
            <a:r>
              <a:rPr lang="en-US" sz="1600" b="0" i="0" u="none" strike="noStrike" cap="none" baseline="0" dirty="0">
                <a:solidFill>
                  <a:schemeClr val="dk1"/>
                </a:solidFill>
                <a:latin typeface="Verdana"/>
                <a:ea typeface="Verdana"/>
                <a:cs typeface="Verdana"/>
                <a:sym typeface="Verdana"/>
              </a:rPr>
              <a:t>Third level</a:t>
            </a:r>
          </a:p>
          <a:p>
            <a:pPr marL="1600200" marR="0" lvl="3" indent="-228600" algn="l" rtl="0">
              <a:lnSpc>
                <a:spcPct val="100000"/>
              </a:lnSpc>
              <a:spcBef>
                <a:spcPts val="280"/>
              </a:spcBef>
              <a:spcAft>
                <a:spcPts val="0"/>
              </a:spcAft>
              <a:buClr>
                <a:schemeClr val="dk1"/>
              </a:buClr>
              <a:buSzPct val="100000"/>
              <a:buFont typeface="Verdana"/>
              <a:buChar char="–"/>
            </a:pPr>
            <a:r>
              <a:rPr lang="en-US" sz="1400" b="0" i="0" u="none" strike="noStrike" cap="none" baseline="0" dirty="0">
                <a:solidFill>
                  <a:schemeClr val="dk1"/>
                </a:solidFill>
                <a:latin typeface="Verdana"/>
                <a:ea typeface="Verdana"/>
                <a:cs typeface="Verdana"/>
                <a:sym typeface="Verdana"/>
              </a:rPr>
              <a:t>Fourth level</a:t>
            </a:r>
          </a:p>
          <a:p>
            <a:pPr marL="2057400" marR="0" lvl="4" indent="-228600" algn="l" rtl="0">
              <a:lnSpc>
                <a:spcPct val="100000"/>
              </a:lnSpc>
              <a:spcBef>
                <a:spcPts val="240"/>
              </a:spcBef>
              <a:spcAft>
                <a:spcPts val="0"/>
              </a:spcAft>
              <a:buClr>
                <a:schemeClr val="dk1"/>
              </a:buClr>
              <a:buSzPct val="100000"/>
              <a:buFont typeface="Verdana"/>
              <a:buChar char="»"/>
            </a:pPr>
            <a:r>
              <a:rPr lang="en-US" sz="1200" b="0" i="0" u="none" strike="noStrike" cap="none" baseline="0" dirty="0">
                <a:solidFill>
                  <a:schemeClr val="dk1"/>
                </a:solidFill>
                <a:latin typeface="Verdana"/>
                <a:ea typeface="Verdana"/>
                <a:cs typeface="Verdana"/>
                <a:sym typeface="Verdana"/>
              </a:rPr>
              <a:t>Fifth level</a:t>
            </a:r>
          </a:p>
        </p:txBody>
      </p:sp>
      <p:pic>
        <p:nvPicPr>
          <p:cNvPr id="33" name="Shape 33"/>
          <p:cNvPicPr preferRelativeResize="0"/>
          <p:nvPr/>
        </p:nvPicPr>
        <p:blipFill rotWithShape="1">
          <a:blip r:embed="rId3">
            <a:alphaModFix/>
          </a:blip>
          <a:srcRect/>
          <a:stretch/>
        </p:blipFill>
        <p:spPr>
          <a:xfrm>
            <a:off x="0" y="0"/>
            <a:ext cx="9178924" cy="691197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mailto:teachingenglish@pearson.com"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hyperlink" Target="http://www.twitter.com/EnglishSubAdv" TargetMode="External"/><Relationship Id="rId5" Type="http://schemas.openxmlformats.org/officeDocument/2006/relationships/hyperlink" Target="http://www.community.edexcel.com/english/default.aspx" TargetMode="External"/><Relationship Id="rId4" Type="http://schemas.openxmlformats.org/officeDocument/2006/relationships/hyperlink" Target="http://www.edexcel.com/Subjects/English/Pages/Default.asp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Shape 39"/>
          <p:cNvSpPr txBox="1"/>
          <p:nvPr/>
        </p:nvSpPr>
        <p:spPr>
          <a:xfrm>
            <a:off x="468312" y="2420936"/>
            <a:ext cx="6584949" cy="2303461"/>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003150"/>
              </a:buClr>
              <a:buSzPct val="25000"/>
              <a:buFont typeface="Arial"/>
              <a:buNone/>
            </a:pPr>
            <a:r>
              <a:rPr lang="en-US" sz="2400" b="1" i="0" u="none" strike="noStrike" cap="none" baseline="0" dirty="0">
                <a:solidFill>
                  <a:srgbClr val="003150"/>
                </a:solidFill>
                <a:latin typeface="Arial"/>
                <a:ea typeface="Arial"/>
                <a:cs typeface="Arial"/>
                <a:sym typeface="Arial"/>
              </a:rPr>
              <a:t/>
            </a:r>
            <a:br>
              <a:rPr lang="en-US" sz="2400" b="1" i="0" u="none" strike="noStrike" cap="none" baseline="0" dirty="0">
                <a:solidFill>
                  <a:srgbClr val="003150"/>
                </a:solidFill>
                <a:latin typeface="Arial"/>
                <a:ea typeface="Arial"/>
                <a:cs typeface="Arial"/>
                <a:sym typeface="Arial"/>
              </a:rPr>
            </a:br>
            <a:endParaRPr lang="en-US" sz="2400" b="1" i="0" u="none" strike="noStrike" cap="none" baseline="0" dirty="0">
              <a:solidFill>
                <a:srgbClr val="003150"/>
              </a:solidFill>
              <a:latin typeface="Arial"/>
              <a:ea typeface="Arial"/>
              <a:cs typeface="Arial"/>
              <a:sym typeface="Arial"/>
            </a:endParaRPr>
          </a:p>
          <a:p>
            <a:pPr marL="0" marR="0" lvl="0" indent="0" algn="l" rtl="0">
              <a:lnSpc>
                <a:spcPct val="100000"/>
              </a:lnSpc>
              <a:spcBef>
                <a:spcPts val="0"/>
              </a:spcBef>
              <a:spcAft>
                <a:spcPts val="0"/>
              </a:spcAft>
              <a:buNone/>
            </a:pPr>
            <a:r>
              <a:rPr lang="en-GB" sz="3200" b="1" dirty="0" smtClean="0">
                <a:solidFill>
                  <a:srgbClr val="003150"/>
                </a:solidFill>
                <a:latin typeface="Verdana" panose="020B0604030504040204" pitchFamily="34" charset="0"/>
                <a:ea typeface="Verdana" panose="020B0604030504040204" pitchFamily="34" charset="0"/>
                <a:cs typeface="Verdana" panose="020B0604030504040204" pitchFamily="34" charset="0"/>
              </a:rPr>
              <a:t>GCSE English Literature </a:t>
            </a:r>
          </a:p>
          <a:p>
            <a:pPr marL="0" marR="0" lvl="0" indent="0" algn="l" rtl="0">
              <a:lnSpc>
                <a:spcPct val="100000"/>
              </a:lnSpc>
              <a:spcBef>
                <a:spcPts val="0"/>
              </a:spcBef>
              <a:spcAft>
                <a:spcPts val="0"/>
              </a:spcAft>
              <a:buNone/>
            </a:pPr>
            <a:r>
              <a:rPr lang="en-GB" sz="3200" b="1" dirty="0" smtClean="0">
                <a:solidFill>
                  <a:srgbClr val="003150"/>
                </a:solidFill>
                <a:latin typeface="Verdana" panose="020B0604030504040204" pitchFamily="34" charset="0"/>
                <a:ea typeface="Verdana" panose="020B0604030504040204" pitchFamily="34" charset="0"/>
                <a:cs typeface="Verdana" panose="020B0604030504040204" pitchFamily="34" charset="0"/>
              </a:rPr>
              <a:t>Mocks Marking Training</a:t>
            </a:r>
          </a:p>
          <a:p>
            <a:pPr marL="0" marR="0" lvl="0" indent="0" algn="l" rtl="0">
              <a:lnSpc>
                <a:spcPct val="100000"/>
              </a:lnSpc>
              <a:spcBef>
                <a:spcPts val="0"/>
              </a:spcBef>
              <a:spcAft>
                <a:spcPts val="0"/>
              </a:spcAft>
              <a:buNone/>
            </a:pPr>
            <a:r>
              <a:rPr lang="en-GB" sz="3200" b="1" dirty="0" smtClean="0">
                <a:solidFill>
                  <a:srgbClr val="003150"/>
                </a:solidFill>
                <a:latin typeface="Verdana" panose="020B0604030504040204" pitchFamily="34" charset="0"/>
                <a:ea typeface="Verdana" panose="020B0604030504040204" pitchFamily="34" charset="0"/>
                <a:cs typeface="Verdana" panose="020B0604030504040204" pitchFamily="34" charset="0"/>
              </a:rPr>
              <a:t>16BAE06</a:t>
            </a:r>
          </a:p>
          <a:p>
            <a:pPr marL="0" marR="0" lvl="0" indent="0" algn="l" rtl="0">
              <a:lnSpc>
                <a:spcPct val="100000"/>
              </a:lnSpc>
              <a:spcBef>
                <a:spcPts val="0"/>
              </a:spcBef>
              <a:spcAft>
                <a:spcPts val="0"/>
              </a:spcAft>
              <a:buNone/>
            </a:pPr>
            <a:r>
              <a:rPr lang="en-GB" sz="2400" b="1" dirty="0" smtClean="0">
                <a:solidFill>
                  <a:srgbClr val="003150"/>
                </a:solidFill>
                <a:latin typeface="Verdana" panose="020B0604030504040204" pitchFamily="34" charset="0"/>
                <a:ea typeface="Verdana" panose="020B0604030504040204" pitchFamily="34" charset="0"/>
                <a:cs typeface="Verdana" panose="020B0604030504040204" pitchFamily="34" charset="0"/>
              </a:rPr>
              <a:t> </a:t>
            </a:r>
            <a:endParaRPr sz="2400" b="1" i="0" u="none" strike="noStrike" cap="none" baseline="0" dirty="0">
              <a:solidFill>
                <a:srgbClr val="00315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40" name="Shape 40"/>
          <p:cNvSpPr txBox="1">
            <a:spLocks noGrp="1"/>
          </p:cNvSpPr>
          <p:nvPr>
            <p:ph type="title"/>
          </p:nvPr>
        </p:nvSpPr>
        <p:spPr/>
        <p:txBody>
          <a:bodyPr/>
          <a:lstStyle/>
          <a:p>
            <a:pPr lvl="0"/>
            <a:r>
              <a:rPr lang="en-US" dirty="0" smtClean="0">
                <a:sym typeface="Verdana"/>
              </a:rPr>
              <a:t/>
            </a:r>
            <a:br>
              <a:rPr lang="en-US" dirty="0" smtClean="0">
                <a:sym typeface="Verdana"/>
              </a:rPr>
            </a:br>
            <a:r>
              <a:rPr lang="en-US" dirty="0" smtClean="0">
                <a:sym typeface="Verdana"/>
              </a:rPr>
              <a:t/>
            </a:r>
            <a:br>
              <a:rPr lang="en-US" dirty="0" smtClean="0">
                <a:sym typeface="Verdana"/>
              </a:rPr>
            </a:br>
            <a:r>
              <a:rPr lang="en-US" dirty="0" smtClean="0">
                <a:sym typeface="Verdana"/>
              </a:rPr>
              <a:t/>
            </a:r>
            <a:br>
              <a:rPr lang="en-US" dirty="0" smtClean="0">
                <a:sym typeface="Verdana"/>
              </a:rPr>
            </a:br>
            <a:endParaRPr lang="en-US" dirty="0">
              <a:sym typeface="Verdana"/>
            </a:endParaRPr>
          </a:p>
        </p:txBody>
      </p:sp>
      <p:sp>
        <p:nvSpPr>
          <p:cNvPr id="41" name="Shape 41"/>
          <p:cNvSpPr txBox="1"/>
          <p:nvPr/>
        </p:nvSpPr>
        <p:spPr>
          <a:xfrm>
            <a:off x="179386" y="188911"/>
            <a:ext cx="647700" cy="461961"/>
          </a:xfrm>
          <a:prstGeom prst="rect">
            <a:avLst/>
          </a:prstGeom>
          <a:solidFill>
            <a:srgbClr val="F2F2F2"/>
          </a:solid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sz="2400" b="0" i="0" u="none" strike="noStrike" cap="none" baseline="0" dirty="0">
              <a:solidFill>
                <a:schemeClr val="dk1"/>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88640"/>
            <a:ext cx="7776864" cy="1152128"/>
          </a:xfrm>
        </p:spPr>
        <p:txBody>
          <a:bodyPr/>
          <a:lstStyle/>
          <a:p>
            <a:r>
              <a:rPr lang="en-US" sz="2400" b="1" dirty="0" smtClean="0">
                <a:solidFill>
                  <a:srgbClr val="3D7D6B"/>
                </a:solidFill>
                <a:latin typeface="Verdana"/>
                <a:ea typeface="Verdana"/>
                <a:cs typeface="Verdana"/>
                <a:sym typeface="Verdana"/>
              </a:rPr>
              <a:t/>
            </a:r>
            <a:br>
              <a:rPr lang="en-US" sz="2400" b="1" dirty="0" smtClean="0">
                <a:solidFill>
                  <a:srgbClr val="3D7D6B"/>
                </a:solidFill>
                <a:latin typeface="Verdana"/>
                <a:ea typeface="Verdana"/>
                <a:cs typeface="Verdana"/>
                <a:sym typeface="Verdana"/>
              </a:rPr>
            </a:br>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1 </a:t>
            </a:r>
            <a:r>
              <a:rPr lang="en-US" sz="2400" b="1" dirty="0" smtClean="0">
                <a:solidFill>
                  <a:srgbClr val="3D7D6B"/>
                </a:solidFill>
                <a:latin typeface="Verdana"/>
                <a:ea typeface="Verdana"/>
                <a:cs typeface="Verdana"/>
                <a:sym typeface="Verdana"/>
              </a:rPr>
              <a:t>part b) - </a:t>
            </a:r>
            <a:r>
              <a:rPr lang="en-US" sz="2400" b="1" dirty="0">
                <a:solidFill>
                  <a:srgbClr val="3D7D6B"/>
                </a:solidFill>
                <a:latin typeface="Verdana"/>
                <a:ea typeface="Verdana"/>
                <a:cs typeface="Verdana"/>
                <a:sym typeface="Verdana"/>
              </a:rPr>
              <a:t>Macbeth</a:t>
            </a: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r>
              <a:rPr lang="en-GB" sz="1800" dirty="0" smtClean="0">
                <a:latin typeface="Times New Roman" panose="02020603050405020304" pitchFamily="18" charset="0"/>
                <a:cs typeface="Times New Roman" panose="02020603050405020304" pitchFamily="18" charset="0"/>
              </a:rPr>
              <a:t/>
            </a:r>
            <a:br>
              <a:rPr lang="en-GB" sz="1800" dirty="0" smtClean="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a:r>
            <a:br>
              <a:rPr lang="en-GB" sz="1800" dirty="0">
                <a:latin typeface="Times New Roman" panose="02020603050405020304" pitchFamily="18" charset="0"/>
                <a:cs typeface="Times New Roman" panose="02020603050405020304" pitchFamily="18" charset="0"/>
              </a:rPr>
            </a:br>
            <a:endParaRPr lang="en-GB" sz="1800" dirty="0"/>
          </a:p>
        </p:txBody>
      </p:sp>
      <p:pic>
        <p:nvPicPr>
          <p:cNvPr id="3" name="Picture 2"/>
          <p:cNvPicPr>
            <a:picLocks noChangeAspect="1"/>
          </p:cNvPicPr>
          <p:nvPr/>
        </p:nvPicPr>
        <p:blipFill rotWithShape="1">
          <a:blip r:embed="rId3"/>
          <a:srcRect l="24013" t="43356" r="9247" b="27114"/>
          <a:stretch/>
        </p:blipFill>
        <p:spPr>
          <a:xfrm>
            <a:off x="575556" y="1988840"/>
            <a:ext cx="8136904" cy="2880320"/>
          </a:xfrm>
          <a:prstGeom prst="rect">
            <a:avLst/>
          </a:prstGeom>
        </p:spPr>
      </p:pic>
    </p:spTree>
    <p:extLst>
      <p:ext uri="{BB962C8B-B14F-4D97-AF65-F5344CB8AC3E}">
        <p14:creationId xmlns:p14="http://schemas.microsoft.com/office/powerpoint/2010/main" val="1042632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894" y="548680"/>
            <a:ext cx="7128792" cy="648071"/>
          </a:xfrm>
        </p:spPr>
        <p:txBody>
          <a:bodyPr/>
          <a:lstStyle/>
          <a:p>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1 </a:t>
            </a:r>
            <a:r>
              <a:rPr lang="en-US" sz="2400" b="1" dirty="0" smtClean="0">
                <a:solidFill>
                  <a:srgbClr val="3D7D6B"/>
                </a:solidFill>
                <a:latin typeface="Verdana"/>
                <a:ea typeface="Verdana"/>
                <a:cs typeface="Verdana"/>
                <a:sym typeface="Verdana"/>
              </a:rPr>
              <a:t>part b) - </a:t>
            </a:r>
            <a:r>
              <a:rPr lang="en-US" sz="2400" b="1" dirty="0">
                <a:solidFill>
                  <a:srgbClr val="3D7D6B"/>
                </a:solidFill>
                <a:latin typeface="Verdana"/>
                <a:ea typeface="Verdana"/>
                <a:cs typeface="Verdana"/>
                <a:sym typeface="Verdana"/>
              </a:rPr>
              <a:t>Macbeth</a:t>
            </a:r>
            <a:endParaRPr lang="en-GB" sz="2400"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a:srcRect l="12448" t="17006" r="28334" b="48321"/>
          <a:stretch/>
        </p:blipFill>
        <p:spPr>
          <a:xfrm>
            <a:off x="827862" y="1353952"/>
            <a:ext cx="7704856" cy="2536347"/>
          </a:xfrm>
          <a:prstGeom prst="rect">
            <a:avLst/>
          </a:prstGeom>
        </p:spPr>
      </p:pic>
      <p:pic>
        <p:nvPicPr>
          <p:cNvPr id="5" name="Picture 4"/>
          <p:cNvPicPr>
            <a:picLocks noChangeAspect="1"/>
          </p:cNvPicPr>
          <p:nvPr/>
        </p:nvPicPr>
        <p:blipFill rotWithShape="1">
          <a:blip r:embed="rId4"/>
          <a:srcRect l="12448" t="17344" r="28335" b="50172"/>
          <a:stretch/>
        </p:blipFill>
        <p:spPr>
          <a:xfrm>
            <a:off x="835815" y="3890299"/>
            <a:ext cx="7704856" cy="2376264"/>
          </a:xfrm>
          <a:prstGeom prst="rect">
            <a:avLst/>
          </a:prstGeom>
        </p:spPr>
      </p:pic>
    </p:spTree>
    <p:extLst>
      <p:ext uri="{BB962C8B-B14F-4D97-AF65-F5344CB8AC3E}">
        <p14:creationId xmlns:p14="http://schemas.microsoft.com/office/powerpoint/2010/main" val="1885990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548680"/>
            <a:ext cx="7920880" cy="648071"/>
          </a:xfrm>
        </p:spPr>
        <p:txBody>
          <a:bodyPr/>
          <a:lstStyle/>
          <a:p>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3 – Much Ado About </a:t>
            </a:r>
            <a:r>
              <a:rPr lang="en-US" sz="2400" b="1" dirty="0" smtClean="0">
                <a:solidFill>
                  <a:srgbClr val="3D7D6B"/>
                </a:solidFill>
                <a:latin typeface="Verdana"/>
                <a:ea typeface="Verdana"/>
                <a:cs typeface="Verdana"/>
                <a:sym typeface="Verdana"/>
              </a:rPr>
              <a:t>Nothing</a:t>
            </a:r>
            <a:endParaRPr lang="en-GB" sz="2400" dirty="0"/>
          </a:p>
        </p:txBody>
      </p:sp>
      <p:pic>
        <p:nvPicPr>
          <p:cNvPr id="6" name="Picture 5"/>
          <p:cNvPicPr>
            <a:picLocks noChangeAspect="1"/>
          </p:cNvPicPr>
          <p:nvPr/>
        </p:nvPicPr>
        <p:blipFill rotWithShape="1">
          <a:blip r:embed="rId3"/>
          <a:srcRect l="23422" t="38926" r="9838" b="16778"/>
          <a:stretch/>
        </p:blipFill>
        <p:spPr>
          <a:xfrm>
            <a:off x="539552" y="1628800"/>
            <a:ext cx="8136904" cy="4320480"/>
          </a:xfrm>
          <a:prstGeom prst="rect">
            <a:avLst/>
          </a:prstGeom>
        </p:spPr>
      </p:pic>
    </p:spTree>
    <p:extLst>
      <p:ext uri="{BB962C8B-B14F-4D97-AF65-F5344CB8AC3E}">
        <p14:creationId xmlns:p14="http://schemas.microsoft.com/office/powerpoint/2010/main" val="3804634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8"/>
          <p:cNvSpPr txBox="1">
            <a:spLocks noGrp="1"/>
          </p:cNvSpPr>
          <p:nvPr>
            <p:ph type="title"/>
          </p:nvPr>
        </p:nvSpPr>
        <p:spPr>
          <a:xfrm>
            <a:off x="1043608" y="548680"/>
            <a:ext cx="7128792" cy="648071"/>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rgbClr val="3D7D6B"/>
              </a:buClr>
              <a:buSzPct val="25000"/>
            </a:pPr>
            <a:r>
              <a:rPr lang="en-US" sz="2400" b="1" dirty="0">
                <a:solidFill>
                  <a:srgbClr val="3D7D6B"/>
                </a:solidFill>
                <a:latin typeface="Verdana"/>
                <a:ea typeface="Verdana"/>
                <a:cs typeface="Verdana"/>
                <a:sym typeface="Verdana"/>
              </a:rPr>
              <a:t>Paper 1 Section B: Post-1914 Literature</a:t>
            </a:r>
            <a:r>
              <a:rPr lang="en-US" sz="2800" b="1" dirty="0">
                <a:solidFill>
                  <a:srgbClr val="3D7D6B"/>
                </a:solidFill>
                <a:latin typeface="Verdana"/>
                <a:ea typeface="Verdana"/>
                <a:cs typeface="Verdana"/>
                <a:sym typeface="Verdana"/>
              </a:rPr>
              <a:t/>
            </a:r>
            <a:br>
              <a:rPr lang="en-US" sz="2800" b="1" dirty="0">
                <a:solidFill>
                  <a:srgbClr val="3D7D6B"/>
                </a:solidFill>
                <a:latin typeface="Verdana"/>
                <a:ea typeface="Verdana"/>
                <a:cs typeface="Verdana"/>
                <a:sym typeface="Verdana"/>
              </a:rPr>
            </a:br>
            <a:r>
              <a:rPr lang="en-GB" sz="2800" dirty="0">
                <a:ea typeface="Verdana"/>
              </a:rPr>
              <a:t/>
            </a:r>
            <a:br>
              <a:rPr lang="en-GB" sz="2800" dirty="0">
                <a:ea typeface="Verdana"/>
              </a:rPr>
            </a:br>
            <a:r>
              <a:rPr lang="en-GB" sz="2000" i="1" dirty="0">
                <a:latin typeface="Verdana" panose="020B0604030504040204" pitchFamily="34" charset="0"/>
                <a:ea typeface="Verdana" panose="020B0604030504040204" pitchFamily="34" charset="0"/>
                <a:cs typeface="Verdana" panose="020B0604030504040204" pitchFamily="34" charset="0"/>
              </a:rPr>
              <a:t>An Inspector Calls, Hobson’s Choice, Blood Brothers, Journey’s End, Animal Farm, Lord of the Flies, Anita and me, The Woman in Black.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smtClean="0">
                <a:latin typeface="Verdana" panose="020B0604030504040204" pitchFamily="34" charset="0"/>
                <a:ea typeface="Verdana" panose="020B0604030504040204" pitchFamily="34" charset="0"/>
                <a:cs typeface="Verdana" panose="020B0604030504040204" pitchFamily="34" charset="0"/>
              </a:rPr>
              <a:t/>
            </a:r>
            <a:br>
              <a:rPr lang="en-GB" sz="2000" i="1" dirty="0" smtClean="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i="1" dirty="0">
                <a:latin typeface="Verdana" panose="020B0604030504040204" pitchFamily="34" charset="0"/>
                <a:ea typeface="Verdana" panose="020B0604030504040204" pitchFamily="34" charset="0"/>
                <a:cs typeface="Verdana" panose="020B0604030504040204" pitchFamily="34" charset="0"/>
              </a:rPr>
              <a:t/>
            </a:r>
            <a:br>
              <a:rPr lang="en-GB" sz="2000" i="1" dirty="0">
                <a:latin typeface="Verdana" panose="020B0604030504040204" pitchFamily="34" charset="0"/>
                <a:ea typeface="Verdana" panose="020B0604030504040204" pitchFamily="34" charset="0"/>
                <a:cs typeface="Verdana" panose="020B0604030504040204" pitchFamily="34" charset="0"/>
              </a:rPr>
            </a:br>
            <a:r>
              <a:rPr lang="en-GB" sz="2000" b="1" dirty="0">
                <a:latin typeface="Verdana" panose="020B0604030504040204" pitchFamily="34" charset="0"/>
                <a:ea typeface="Verdana" panose="020B0604030504040204" pitchFamily="34" charset="0"/>
                <a:cs typeface="Verdana" panose="020B0604030504040204" pitchFamily="34" charset="0"/>
              </a:rPr>
              <a:t/>
            </a:r>
            <a:br>
              <a:rPr lang="en-GB" sz="2000" b="1" dirty="0">
                <a:latin typeface="Verdana" panose="020B0604030504040204" pitchFamily="34" charset="0"/>
                <a:ea typeface="Verdana" panose="020B0604030504040204" pitchFamily="34" charset="0"/>
                <a:cs typeface="Verdana" panose="020B0604030504040204" pitchFamily="34" charset="0"/>
              </a:rPr>
            </a:br>
            <a:r>
              <a:rPr lang="en-GB" sz="2000" b="1" dirty="0">
                <a:latin typeface="Verdana" panose="020B0604030504040204" pitchFamily="34" charset="0"/>
                <a:ea typeface="Verdana" panose="020B0604030504040204" pitchFamily="34" charset="0"/>
                <a:cs typeface="Verdana" panose="020B0604030504040204" pitchFamily="34" charset="0"/>
              </a:rPr>
              <a:t/>
            </a:r>
            <a:br>
              <a:rPr lang="en-GB" sz="2000" b="1" dirty="0">
                <a:latin typeface="Verdana" panose="020B0604030504040204" pitchFamily="34" charset="0"/>
                <a:ea typeface="Verdana" panose="020B0604030504040204" pitchFamily="34" charset="0"/>
                <a:cs typeface="Verdana" panose="020B0604030504040204" pitchFamily="34" charset="0"/>
              </a:rPr>
            </a:br>
            <a:r>
              <a:rPr lang="en-US" sz="2000" dirty="0">
                <a:latin typeface="Verdana"/>
                <a:ea typeface="Verdana" panose="020B0604030504040204" pitchFamily="34" charset="0"/>
                <a:cs typeface="Verdana"/>
              </a:rPr>
              <a:t>C</a:t>
            </a:r>
            <a:r>
              <a:rPr lang="en-US" sz="2000" dirty="0" smtClean="0">
                <a:latin typeface="Verdana"/>
                <a:cs typeface="Verdana"/>
              </a:rPr>
              <a:t>andidates </a:t>
            </a:r>
            <a:r>
              <a:rPr lang="en-US" sz="2000" dirty="0">
                <a:latin typeface="Verdana"/>
                <a:cs typeface="Verdana"/>
              </a:rPr>
              <a:t>have a choice of 2 </a:t>
            </a:r>
            <a:r>
              <a:rPr lang="en-US" sz="2000" dirty="0" smtClean="0">
                <a:latin typeface="Verdana"/>
                <a:cs typeface="Verdana"/>
              </a:rPr>
              <a:t>questions</a:t>
            </a:r>
            <a:r>
              <a:rPr lang="en-GB" sz="2000" dirty="0">
                <a:latin typeface="Verdana" panose="020B0604030504040204" pitchFamily="34" charset="0"/>
                <a:ea typeface="Verdana" panose="020B0604030504040204" pitchFamily="34" charset="0"/>
                <a:cs typeface="Verdana" panose="020B0604030504040204" pitchFamily="34" charset="0"/>
              </a:rPr>
              <a:t/>
            </a:r>
            <a:br>
              <a:rPr lang="en-GB" sz="2000" dirty="0">
                <a:latin typeface="Verdana" panose="020B0604030504040204" pitchFamily="34" charset="0"/>
                <a:ea typeface="Verdana" panose="020B0604030504040204" pitchFamily="34" charset="0"/>
                <a:cs typeface="Verdana" panose="020B0604030504040204" pitchFamily="34" charset="0"/>
              </a:rPr>
            </a:br>
            <a:r>
              <a:rPr lang="en-GB" sz="2000" dirty="0">
                <a:latin typeface="Verdana" panose="020B0604030504040204" pitchFamily="34" charset="0"/>
                <a:ea typeface="Verdana" panose="020B0604030504040204" pitchFamily="34" charset="0"/>
                <a:cs typeface="Verdana" panose="020B0604030504040204" pitchFamily="34" charset="0"/>
              </a:rPr>
              <a:t/>
            </a:r>
            <a:br>
              <a:rPr lang="en-GB" sz="2000" dirty="0">
                <a:latin typeface="Verdana" panose="020B0604030504040204" pitchFamily="34" charset="0"/>
                <a:ea typeface="Verdana" panose="020B0604030504040204" pitchFamily="34" charset="0"/>
                <a:cs typeface="Verdana" panose="020B0604030504040204" pitchFamily="34" charset="0"/>
              </a:rPr>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endParaRPr lang="en-US" sz="2800" b="1" dirty="0">
              <a:solidFill>
                <a:srgbClr val="3D7D6B"/>
              </a:solidFill>
              <a:latin typeface="Verdana"/>
              <a:ea typeface="Verdana"/>
              <a:cs typeface="Verdana"/>
              <a:sym typeface="Verdana"/>
            </a:endParaRPr>
          </a:p>
        </p:txBody>
      </p:sp>
      <p:graphicFrame>
        <p:nvGraphicFramePr>
          <p:cNvPr id="2" name="Table 1"/>
          <p:cNvGraphicFramePr>
            <a:graphicFrameLocks noGrp="1"/>
          </p:cNvGraphicFramePr>
          <p:nvPr>
            <p:extLst/>
          </p:nvPr>
        </p:nvGraphicFramePr>
        <p:xfrm>
          <a:off x="755576" y="2924944"/>
          <a:ext cx="7416824" cy="2194560"/>
        </p:xfrm>
        <a:graphic>
          <a:graphicData uri="http://schemas.openxmlformats.org/drawingml/2006/table">
            <a:tbl>
              <a:tblPr firstRow="1" bandRow="1">
                <a:tableStyleId>{0CE8CB1A-2303-47FB-8809-915A3B7BF57A}</a:tableStyleId>
              </a:tblPr>
              <a:tblGrid>
                <a:gridCol w="1138930">
                  <a:extLst>
                    <a:ext uri="{9D8B030D-6E8A-4147-A177-3AD203B41FA5}">
                      <a16:colId xmlns:a16="http://schemas.microsoft.com/office/drawing/2014/main" xmlns="" val="20000"/>
                    </a:ext>
                  </a:extLst>
                </a:gridCol>
                <a:gridCol w="6277894">
                  <a:extLst>
                    <a:ext uri="{9D8B030D-6E8A-4147-A177-3AD203B41FA5}">
                      <a16:colId xmlns:a16="http://schemas.microsoft.com/office/drawing/2014/main" xmlns="" val="20001"/>
                    </a:ext>
                  </a:extLst>
                </a:gridCol>
              </a:tblGrid>
              <a:tr h="370840">
                <a:tc>
                  <a:txBody>
                    <a:bodyPr/>
                    <a:lstStyle/>
                    <a:p>
                      <a:r>
                        <a:rPr lang="en-GB" dirty="0">
                          <a:latin typeface="Verdana" panose="020B0604030504040204" pitchFamily="34" charset="0"/>
                          <a:ea typeface="Verdana" panose="020B0604030504040204" pitchFamily="34" charset="0"/>
                          <a:cs typeface="Verdana" panose="020B0604030504040204" pitchFamily="34" charset="0"/>
                        </a:rPr>
                        <a:t>AO1</a:t>
                      </a:r>
                    </a:p>
                  </a:txBody>
                  <a:tcPr/>
                </a:tc>
                <a:tc>
                  <a:txBody>
                    <a:bodyPr/>
                    <a:lstStyle/>
                    <a:p>
                      <a:r>
                        <a:rPr lang="en-GB" dirty="0">
                          <a:latin typeface="Verdana" panose="020B0604030504040204" pitchFamily="34" charset="0"/>
                          <a:ea typeface="Verdana" panose="020B0604030504040204" pitchFamily="34" charset="0"/>
                          <a:cs typeface="Verdana" panose="020B0604030504040204" pitchFamily="34" charset="0"/>
                        </a:rPr>
                        <a:t>Read, understand and respond to texts Students should be able to: </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maintain a critical style and develop an informed personal response </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use textual references, including quotations, to support and illustrate interpretations </a:t>
                      </a:r>
                    </a:p>
                  </a:txBody>
                  <a:tcPr/>
                </a:tc>
                <a:extLst>
                  <a:ext uri="{0D108BD9-81ED-4DB2-BD59-A6C34878D82A}">
                    <a16:rowId xmlns:a16="http://schemas.microsoft.com/office/drawing/2014/main" xmlns="" val="10000"/>
                  </a:ext>
                </a:extLst>
              </a:tr>
              <a:tr h="370840">
                <a:tc>
                  <a:txBody>
                    <a:bodyPr/>
                    <a:lstStyle/>
                    <a:p>
                      <a:r>
                        <a:rPr lang="en-GB" dirty="0">
                          <a:latin typeface="Verdana" panose="020B0604030504040204" pitchFamily="34" charset="0"/>
                          <a:ea typeface="Verdana" panose="020B0604030504040204" pitchFamily="34" charset="0"/>
                          <a:cs typeface="Verdana" panose="020B0604030504040204" pitchFamily="34" charset="0"/>
                        </a:rPr>
                        <a:t>AO3</a:t>
                      </a:r>
                    </a:p>
                  </a:txBody>
                  <a:tcPr/>
                </a:tc>
                <a:tc>
                  <a:txBody>
                    <a:bodyPr/>
                    <a:lstStyle/>
                    <a:p>
                      <a:r>
                        <a:rPr lang="en-GB" dirty="0">
                          <a:latin typeface="Verdana" panose="020B0604030504040204" pitchFamily="34" charset="0"/>
                          <a:ea typeface="Verdana" panose="020B0604030504040204" pitchFamily="34" charset="0"/>
                          <a:cs typeface="Verdana" panose="020B0604030504040204" pitchFamily="34" charset="0"/>
                        </a:rPr>
                        <a:t>Show understanding of the relationships between texts and the contexts in which they were written </a:t>
                      </a:r>
                    </a:p>
                  </a:txBody>
                  <a:tcPr/>
                </a:tc>
                <a:extLst>
                  <a:ext uri="{0D108BD9-81ED-4DB2-BD59-A6C34878D82A}">
                    <a16:rowId xmlns:a16="http://schemas.microsoft.com/office/drawing/2014/main" xmlns="" val="10001"/>
                  </a:ext>
                </a:extLst>
              </a:tr>
              <a:tr h="370840">
                <a:tc>
                  <a:txBody>
                    <a:bodyPr/>
                    <a:lstStyle/>
                    <a:p>
                      <a:r>
                        <a:rPr lang="en-GB" dirty="0">
                          <a:latin typeface="Verdana" panose="020B0604030504040204" pitchFamily="34" charset="0"/>
                          <a:ea typeface="Verdana" panose="020B0604030504040204" pitchFamily="34" charset="0"/>
                          <a:cs typeface="Verdana" panose="020B0604030504040204" pitchFamily="34" charset="0"/>
                        </a:rPr>
                        <a:t>AO4</a:t>
                      </a:r>
                    </a:p>
                  </a:txBody>
                  <a:tcPr/>
                </a:tc>
                <a:tc>
                  <a:txBody>
                    <a:bodyPr/>
                    <a:lstStyle/>
                    <a:p>
                      <a:r>
                        <a:rPr lang="en-GB" dirty="0">
                          <a:latin typeface="Verdana" panose="020B0604030504040204" pitchFamily="34" charset="0"/>
                          <a:ea typeface="Verdana" panose="020B0604030504040204" pitchFamily="34" charset="0"/>
                          <a:cs typeface="Verdana" panose="020B0604030504040204" pitchFamily="34" charset="0"/>
                        </a:rPr>
                        <a:t>Use a range of vocabulary and sentence structures for clarity, purpose and effect, with accurate spelling and punctuation </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865286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0" y="1484784"/>
            <a:ext cx="8244488" cy="4638400"/>
          </a:xfrm>
        </p:spPr>
        <p:txBody>
          <a:bodyPr/>
          <a:lstStyle/>
          <a:p>
            <a:endParaRPr lang="en-US" sz="2000" dirty="0"/>
          </a:p>
          <a:p>
            <a:r>
              <a:rPr lang="en-US" sz="2000" dirty="0"/>
              <a:t>	</a:t>
            </a:r>
            <a:endParaRPr lang="en-US" sz="2000" b="1" dirty="0">
              <a:latin typeface="Verdana"/>
              <a:cs typeface="Verdana"/>
            </a:endParaRPr>
          </a:p>
          <a:p>
            <a:r>
              <a:rPr lang="en-GB" sz="2800" dirty="0"/>
              <a:t/>
            </a:r>
            <a:br>
              <a:rPr lang="en-GB" sz="2800" dirty="0"/>
            </a:br>
            <a:endParaRPr lang="en-US" sz="2000" b="1" dirty="0">
              <a:latin typeface="Verdana"/>
              <a:cs typeface="Verdana"/>
            </a:endParaRPr>
          </a:p>
        </p:txBody>
      </p:sp>
      <p:sp>
        <p:nvSpPr>
          <p:cNvPr id="4" name="Shape 88"/>
          <p:cNvSpPr txBox="1">
            <a:spLocks/>
          </p:cNvSpPr>
          <p:nvPr/>
        </p:nvSpPr>
        <p:spPr>
          <a:xfrm>
            <a:off x="971600" y="620688"/>
            <a:ext cx="7127875" cy="1008112"/>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rgbClr val="3D7D6B"/>
              </a:buClr>
              <a:buSzPct val="25000"/>
            </a:pPr>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4 - Journey’s End</a:t>
            </a:r>
          </a:p>
        </p:txBody>
      </p:sp>
      <p:pic>
        <p:nvPicPr>
          <p:cNvPr id="2" name="Picture 1"/>
          <p:cNvPicPr>
            <a:picLocks noChangeAspect="1"/>
          </p:cNvPicPr>
          <p:nvPr/>
        </p:nvPicPr>
        <p:blipFill rotWithShape="1">
          <a:blip r:embed="rId3"/>
          <a:srcRect l="24013" t="60769" r="6885" b="17083"/>
          <a:stretch/>
        </p:blipFill>
        <p:spPr>
          <a:xfrm>
            <a:off x="539552" y="2276872"/>
            <a:ext cx="8424936" cy="2160240"/>
          </a:xfrm>
          <a:prstGeom prst="rect">
            <a:avLst/>
          </a:prstGeom>
        </p:spPr>
      </p:pic>
    </p:spTree>
    <p:extLst>
      <p:ext uri="{BB962C8B-B14F-4D97-AF65-F5344CB8AC3E}">
        <p14:creationId xmlns:p14="http://schemas.microsoft.com/office/powerpoint/2010/main" val="3686428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1804" y="476672"/>
            <a:ext cx="7128792" cy="648071"/>
          </a:xfrm>
        </p:spPr>
        <p:txBody>
          <a:bodyPr/>
          <a:lstStyle/>
          <a:p>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4 - Journey’s End</a:t>
            </a:r>
            <a:br>
              <a:rPr lang="en-US" sz="2400" b="1" dirty="0">
                <a:solidFill>
                  <a:srgbClr val="3D7D6B"/>
                </a:solidFill>
                <a:latin typeface="Verdana"/>
                <a:ea typeface="Verdana"/>
                <a:cs typeface="Verdana"/>
                <a:sym typeface="Verdana"/>
              </a:rPr>
            </a:br>
            <a:endParaRPr lang="en-GB" sz="2400" dirty="0"/>
          </a:p>
        </p:txBody>
      </p:sp>
      <p:pic>
        <p:nvPicPr>
          <p:cNvPr id="4" name="Picture 3"/>
          <p:cNvPicPr>
            <a:picLocks noChangeAspect="1"/>
          </p:cNvPicPr>
          <p:nvPr/>
        </p:nvPicPr>
        <p:blipFill rotWithShape="1">
          <a:blip r:embed="rId3"/>
          <a:srcRect l="16322" t="17344" r="18926" b="6250"/>
          <a:stretch/>
        </p:blipFill>
        <p:spPr>
          <a:xfrm>
            <a:off x="251520" y="1268759"/>
            <a:ext cx="8712968" cy="5040561"/>
          </a:xfrm>
          <a:prstGeom prst="rect">
            <a:avLst/>
          </a:prstGeom>
        </p:spPr>
      </p:pic>
    </p:spTree>
    <p:extLst>
      <p:ext uri="{BB962C8B-B14F-4D97-AF65-F5344CB8AC3E}">
        <p14:creationId xmlns:p14="http://schemas.microsoft.com/office/powerpoint/2010/main" val="3454547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0" y="1484784"/>
            <a:ext cx="7772400" cy="4638400"/>
          </a:xfrm>
        </p:spPr>
        <p:txBody>
          <a:bodyPr/>
          <a:lstStyle/>
          <a:p>
            <a:r>
              <a:rPr lang="en-US" sz="2000" dirty="0"/>
              <a:t> </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a:buChar char="•"/>
            </a:pPr>
            <a:endParaRPr lang="en-US" sz="2000" dirty="0"/>
          </a:p>
          <a:p>
            <a:r>
              <a:rPr lang="en-US" sz="2000" dirty="0"/>
              <a:t>	</a:t>
            </a:r>
          </a:p>
          <a:p>
            <a:endParaRPr lang="en-US" sz="2000" b="1" dirty="0">
              <a:latin typeface="Verdana"/>
              <a:cs typeface="Verdana"/>
            </a:endParaRPr>
          </a:p>
          <a:p>
            <a:endParaRPr lang="en-US" sz="2000" b="1" dirty="0">
              <a:latin typeface="Verdana"/>
              <a:cs typeface="Verdana"/>
            </a:endParaRPr>
          </a:p>
          <a:p>
            <a:endParaRPr lang="en-US" sz="2000" b="1" dirty="0">
              <a:latin typeface="Verdana"/>
              <a:cs typeface="Verdana"/>
            </a:endParaRPr>
          </a:p>
        </p:txBody>
      </p:sp>
      <p:sp>
        <p:nvSpPr>
          <p:cNvPr id="4" name="Shape 88"/>
          <p:cNvSpPr txBox="1">
            <a:spLocks/>
          </p:cNvSpPr>
          <p:nvPr/>
        </p:nvSpPr>
        <p:spPr>
          <a:xfrm>
            <a:off x="971600" y="620688"/>
            <a:ext cx="7127875" cy="1008112"/>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rgbClr val="3D7D6B"/>
              </a:buClr>
              <a:buSzPct val="25000"/>
            </a:pPr>
            <a:r>
              <a:rPr lang="en-US" sz="2400" b="1" dirty="0" smtClean="0">
                <a:solidFill>
                  <a:srgbClr val="3D7D6B"/>
                </a:solidFill>
                <a:latin typeface="Verdana"/>
                <a:ea typeface="Verdana"/>
                <a:cs typeface="Verdana"/>
                <a:sym typeface="Verdana"/>
              </a:rPr>
              <a:t>Scripts 5-7  Blood </a:t>
            </a:r>
            <a:r>
              <a:rPr lang="en-US" sz="2400" b="1" dirty="0">
                <a:solidFill>
                  <a:srgbClr val="3D7D6B"/>
                </a:solidFill>
                <a:latin typeface="Verdana"/>
                <a:ea typeface="Verdana"/>
                <a:cs typeface="Verdana"/>
                <a:sym typeface="Verdana"/>
              </a:rPr>
              <a:t>Brothers</a:t>
            </a:r>
          </a:p>
        </p:txBody>
      </p:sp>
      <p:pic>
        <p:nvPicPr>
          <p:cNvPr id="2" name="Picture 1"/>
          <p:cNvPicPr>
            <a:picLocks noChangeAspect="1"/>
          </p:cNvPicPr>
          <p:nvPr/>
        </p:nvPicPr>
        <p:blipFill rotWithShape="1">
          <a:blip r:embed="rId3"/>
          <a:srcRect l="24013" t="32281" r="6885" b="41141"/>
          <a:stretch/>
        </p:blipFill>
        <p:spPr>
          <a:xfrm>
            <a:off x="467544" y="2132856"/>
            <a:ext cx="8424936" cy="2592288"/>
          </a:xfrm>
          <a:prstGeom prst="rect">
            <a:avLst/>
          </a:prstGeom>
        </p:spPr>
      </p:pic>
    </p:spTree>
    <p:extLst>
      <p:ext uri="{BB962C8B-B14F-4D97-AF65-F5344CB8AC3E}">
        <p14:creationId xmlns:p14="http://schemas.microsoft.com/office/powerpoint/2010/main" val="3659863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7848872" cy="5544615"/>
          </a:xfrm>
        </p:spPr>
        <p:txBody>
          <a:bodyPr/>
          <a:lstStyle/>
          <a:p>
            <a:pPr>
              <a:lnSpc>
                <a:spcPct val="150000"/>
              </a:lnSpc>
            </a:pPr>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6 - Blood Brothers</a:t>
            </a:r>
            <a:br>
              <a:rPr lang="en-US" sz="2400" b="1" dirty="0">
                <a:solidFill>
                  <a:srgbClr val="3D7D6B"/>
                </a:solidFill>
                <a:latin typeface="Verdana"/>
                <a:ea typeface="Verdana"/>
                <a:cs typeface="Verdana"/>
                <a:sym typeface="Verdana"/>
              </a:rPr>
            </a:br>
            <a:r>
              <a:rPr lang="en-GB" dirty="0"/>
              <a:t/>
            </a:r>
            <a:br>
              <a:rPr lang="en-GB" dirty="0"/>
            </a:br>
            <a:r>
              <a:rPr lang="en-GB" dirty="0"/>
              <a:t/>
            </a:r>
            <a:br>
              <a:rPr lang="en-GB" dirty="0"/>
            </a:br>
            <a:endParaRPr lang="en-GB" sz="1800" u="sng" dirty="0">
              <a:latin typeface="Lucida Handwriting" panose="03010101010101010101" pitchFamily="66" charset="0"/>
            </a:endParaRPr>
          </a:p>
        </p:txBody>
      </p:sp>
      <p:pic>
        <p:nvPicPr>
          <p:cNvPr id="3" name="Picture 2"/>
          <p:cNvPicPr>
            <a:picLocks noChangeAspect="1"/>
          </p:cNvPicPr>
          <p:nvPr/>
        </p:nvPicPr>
        <p:blipFill rotWithShape="1">
          <a:blip r:embed="rId3"/>
          <a:srcRect l="4619" t="16532" r="26203" b="6688"/>
          <a:stretch/>
        </p:blipFill>
        <p:spPr>
          <a:xfrm>
            <a:off x="-10751" y="1196752"/>
            <a:ext cx="9001000" cy="5184576"/>
          </a:xfrm>
          <a:prstGeom prst="rect">
            <a:avLst/>
          </a:prstGeom>
        </p:spPr>
      </p:pic>
    </p:spTree>
    <p:extLst>
      <p:ext uri="{BB962C8B-B14F-4D97-AF65-F5344CB8AC3E}">
        <p14:creationId xmlns:p14="http://schemas.microsoft.com/office/powerpoint/2010/main" val="2296700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0000" y="1484784"/>
            <a:ext cx="7772400" cy="4638400"/>
          </a:xfrm>
        </p:spPr>
        <p:txBody>
          <a:bodyPr/>
          <a:lstStyle/>
          <a:p>
            <a:r>
              <a:rPr lang="en-US" sz="2000" dirty="0"/>
              <a:t> </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a:buChar char="•"/>
            </a:pPr>
            <a:endParaRPr lang="en-US" sz="2000" dirty="0"/>
          </a:p>
          <a:p>
            <a:r>
              <a:rPr lang="en-US" sz="2000" dirty="0"/>
              <a:t>	</a:t>
            </a:r>
          </a:p>
          <a:p>
            <a:endParaRPr lang="en-US" sz="2000" b="1" dirty="0">
              <a:latin typeface="Verdana"/>
              <a:cs typeface="Verdana"/>
            </a:endParaRPr>
          </a:p>
          <a:p>
            <a:endParaRPr lang="en-US" sz="2000" b="1" dirty="0">
              <a:latin typeface="Verdana"/>
              <a:cs typeface="Verdana"/>
            </a:endParaRPr>
          </a:p>
          <a:p>
            <a:endParaRPr lang="en-US" sz="2000" b="1" dirty="0">
              <a:latin typeface="Verdana"/>
              <a:cs typeface="Verdana"/>
            </a:endParaRPr>
          </a:p>
        </p:txBody>
      </p:sp>
      <p:sp>
        <p:nvSpPr>
          <p:cNvPr id="4" name="Shape 88"/>
          <p:cNvSpPr txBox="1">
            <a:spLocks/>
          </p:cNvSpPr>
          <p:nvPr/>
        </p:nvSpPr>
        <p:spPr>
          <a:xfrm>
            <a:off x="971600" y="620688"/>
            <a:ext cx="7127875" cy="1008112"/>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rgbClr val="3D7D6B"/>
              </a:buClr>
              <a:buSzPct val="25000"/>
            </a:pPr>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8</a:t>
            </a:r>
            <a:r>
              <a:rPr lang="en-US" sz="2400" b="1" dirty="0" smtClean="0">
                <a:solidFill>
                  <a:srgbClr val="3D7D6B"/>
                </a:solidFill>
                <a:latin typeface="Verdana"/>
                <a:ea typeface="Verdana"/>
                <a:cs typeface="Verdana"/>
                <a:sym typeface="Verdana"/>
              </a:rPr>
              <a:t> – Inspector Calls</a:t>
            </a:r>
            <a:endParaRPr lang="en-US" sz="2400" b="1" dirty="0">
              <a:solidFill>
                <a:srgbClr val="3D7D6B"/>
              </a:solidFill>
              <a:latin typeface="Verdana"/>
              <a:ea typeface="Verdana"/>
              <a:cs typeface="Verdana"/>
              <a:sym typeface="Verdana"/>
            </a:endParaRPr>
          </a:p>
        </p:txBody>
      </p:sp>
      <p:pic>
        <p:nvPicPr>
          <p:cNvPr id="5" name="Picture 4"/>
          <p:cNvPicPr>
            <a:picLocks noChangeAspect="1"/>
          </p:cNvPicPr>
          <p:nvPr/>
        </p:nvPicPr>
        <p:blipFill rotWithShape="1">
          <a:blip r:embed="rId3"/>
          <a:srcRect l="24012" t="35235" r="6295" b="27851"/>
          <a:stretch/>
        </p:blipFill>
        <p:spPr>
          <a:xfrm>
            <a:off x="357728" y="1844824"/>
            <a:ext cx="8496944" cy="3600400"/>
          </a:xfrm>
          <a:prstGeom prst="rect">
            <a:avLst/>
          </a:prstGeom>
        </p:spPr>
      </p:pic>
    </p:spTree>
    <p:extLst>
      <p:ext uri="{BB962C8B-B14F-4D97-AF65-F5344CB8AC3E}">
        <p14:creationId xmlns:p14="http://schemas.microsoft.com/office/powerpoint/2010/main" val="930665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8"/>
          <p:cNvSpPr txBox="1">
            <a:spLocks noGrp="1"/>
          </p:cNvSpPr>
          <p:nvPr>
            <p:ph type="title"/>
          </p:nvPr>
        </p:nvSpPr>
        <p:spPr>
          <a:xfrm>
            <a:off x="1043608" y="548680"/>
            <a:ext cx="7128792" cy="648071"/>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r>
              <a:rPr lang="en-US" sz="2400" b="1" dirty="0" smtClean="0">
                <a:solidFill>
                  <a:srgbClr val="3D7D6B"/>
                </a:solidFill>
                <a:latin typeface="Verdana"/>
                <a:ea typeface="Verdana"/>
                <a:cs typeface="Verdana"/>
                <a:sym typeface="Verdana"/>
              </a:rPr>
              <a:t>Paper 2 Section A : 19</a:t>
            </a:r>
            <a:r>
              <a:rPr lang="en-US" sz="2400" b="1" baseline="30000" dirty="0" smtClean="0">
                <a:solidFill>
                  <a:srgbClr val="3D7D6B"/>
                </a:solidFill>
                <a:latin typeface="Verdana"/>
                <a:ea typeface="Verdana"/>
                <a:cs typeface="Verdana"/>
                <a:sym typeface="Verdana"/>
              </a:rPr>
              <a:t>th</a:t>
            </a:r>
            <a:r>
              <a:rPr lang="en-US" sz="2400" b="1" dirty="0" smtClean="0">
                <a:solidFill>
                  <a:srgbClr val="3D7D6B"/>
                </a:solidFill>
                <a:latin typeface="Verdana"/>
                <a:ea typeface="Verdana"/>
                <a:cs typeface="Verdana"/>
                <a:sym typeface="Verdana"/>
              </a:rPr>
              <a:t>-century Novel</a:t>
            </a:r>
            <a:r>
              <a:rPr lang="en-US" sz="2800" b="1" dirty="0">
                <a:solidFill>
                  <a:srgbClr val="3D7D6B"/>
                </a:solidFill>
                <a:latin typeface="Verdana"/>
                <a:ea typeface="Verdana"/>
                <a:cs typeface="Verdana"/>
                <a:sym typeface="Verdana"/>
              </a:rPr>
              <a:t/>
            </a:r>
            <a:br>
              <a:rPr lang="en-US" sz="2800" b="1" dirty="0">
                <a:solidFill>
                  <a:srgbClr val="3D7D6B"/>
                </a:solidFill>
                <a:latin typeface="Verdana"/>
                <a:ea typeface="Verdana"/>
                <a:cs typeface="Verdana"/>
                <a:sym typeface="Verdana"/>
              </a:rPr>
            </a:br>
            <a:r>
              <a:rPr lang="en-GB" sz="2800" dirty="0" smtClean="0"/>
              <a:t/>
            </a:r>
            <a:br>
              <a:rPr lang="en-GB" sz="2800" dirty="0" smtClean="0"/>
            </a:br>
            <a:r>
              <a:rPr lang="en-GB" sz="1800" dirty="0" smtClean="0">
                <a:latin typeface="Verdana" panose="020B0604030504040204" pitchFamily="34" charset="0"/>
                <a:ea typeface="Verdana" panose="020B0604030504040204" pitchFamily="34" charset="0"/>
                <a:cs typeface="Verdana" panose="020B0604030504040204" pitchFamily="34" charset="0"/>
              </a:rPr>
              <a:t>Choice of texts: </a:t>
            </a:r>
            <a:r>
              <a:rPr lang="en-GB" sz="1800" i="1" dirty="0" smtClean="0">
                <a:latin typeface="Verdana" panose="020B0604030504040204" pitchFamily="34" charset="0"/>
                <a:ea typeface="Verdana" panose="020B0604030504040204" pitchFamily="34" charset="0"/>
                <a:cs typeface="Verdana" panose="020B0604030504040204" pitchFamily="34" charset="0"/>
              </a:rPr>
              <a:t>Jane Eyre, Great Expectations, Dr </a:t>
            </a:r>
            <a:r>
              <a:rPr lang="en-GB" sz="1800" i="1" dirty="0">
                <a:latin typeface="Verdana" panose="020B0604030504040204" pitchFamily="34" charset="0"/>
                <a:ea typeface="Verdana" panose="020B0604030504040204" pitchFamily="34" charset="0"/>
                <a:cs typeface="Verdana" panose="020B0604030504040204" pitchFamily="34" charset="0"/>
              </a:rPr>
              <a:t>Jekyll and Mr </a:t>
            </a:r>
            <a:r>
              <a:rPr lang="en-GB" sz="1800" i="1" dirty="0" smtClean="0">
                <a:latin typeface="Verdana" panose="020B0604030504040204" pitchFamily="34" charset="0"/>
                <a:ea typeface="Verdana" panose="020B0604030504040204" pitchFamily="34" charset="0"/>
                <a:cs typeface="Verdana" panose="020B0604030504040204" pitchFamily="34" charset="0"/>
              </a:rPr>
              <a:t>Hyde</a:t>
            </a:r>
            <a:r>
              <a:rPr lang="en-GB" sz="1800" dirty="0" smtClean="0">
                <a:latin typeface="Verdana" panose="020B0604030504040204" pitchFamily="34" charset="0"/>
                <a:ea typeface="Verdana" panose="020B0604030504040204" pitchFamily="34" charset="0"/>
                <a:cs typeface="Verdana" panose="020B0604030504040204" pitchFamily="34" charset="0"/>
              </a:rPr>
              <a:t>, </a:t>
            </a:r>
            <a:r>
              <a:rPr lang="en-GB" sz="1800" i="1" dirty="0" smtClean="0">
                <a:latin typeface="Verdana" panose="020B0604030504040204" pitchFamily="34" charset="0"/>
                <a:ea typeface="Verdana" panose="020B0604030504040204" pitchFamily="34" charset="0"/>
                <a:cs typeface="Verdana" panose="020B0604030504040204" pitchFamily="34" charset="0"/>
              </a:rPr>
              <a:t>A </a:t>
            </a:r>
            <a:r>
              <a:rPr lang="en-GB" sz="1800" i="1" dirty="0">
                <a:latin typeface="Verdana" panose="020B0604030504040204" pitchFamily="34" charset="0"/>
                <a:ea typeface="Verdana" panose="020B0604030504040204" pitchFamily="34" charset="0"/>
                <a:cs typeface="Verdana" panose="020B0604030504040204" pitchFamily="34" charset="0"/>
              </a:rPr>
              <a:t>Christmas </a:t>
            </a:r>
            <a:r>
              <a:rPr lang="en-GB" sz="1800" i="1" dirty="0" smtClean="0">
                <a:latin typeface="Verdana" panose="020B0604030504040204" pitchFamily="34" charset="0"/>
                <a:ea typeface="Verdana" panose="020B0604030504040204" pitchFamily="34" charset="0"/>
                <a:cs typeface="Verdana" panose="020B0604030504040204" pitchFamily="34" charset="0"/>
              </a:rPr>
              <a:t>Carol,</a:t>
            </a:r>
            <a:r>
              <a:rPr lang="en-GB" sz="1800" dirty="0">
                <a:latin typeface="Verdana" panose="020B0604030504040204" pitchFamily="34" charset="0"/>
                <a:ea typeface="Verdana" panose="020B0604030504040204" pitchFamily="34" charset="0"/>
                <a:cs typeface="Verdana" panose="020B0604030504040204" pitchFamily="34" charset="0"/>
              </a:rPr>
              <a:t> </a:t>
            </a:r>
            <a:r>
              <a:rPr lang="en-GB" sz="1800" i="1" dirty="0" smtClean="0">
                <a:latin typeface="Verdana" panose="020B0604030504040204" pitchFamily="34" charset="0"/>
                <a:ea typeface="Verdana" panose="020B0604030504040204" pitchFamily="34" charset="0"/>
                <a:cs typeface="Verdana" panose="020B0604030504040204" pitchFamily="34" charset="0"/>
              </a:rPr>
              <a:t>Pride </a:t>
            </a:r>
            <a:r>
              <a:rPr lang="en-GB" sz="1800" i="1" dirty="0">
                <a:latin typeface="Verdana" panose="020B0604030504040204" pitchFamily="34" charset="0"/>
                <a:ea typeface="Verdana" panose="020B0604030504040204" pitchFamily="34" charset="0"/>
                <a:cs typeface="Verdana" panose="020B0604030504040204" pitchFamily="34" charset="0"/>
              </a:rPr>
              <a:t>and </a:t>
            </a:r>
            <a:r>
              <a:rPr lang="en-GB" sz="1800" i="1" dirty="0" smtClean="0">
                <a:latin typeface="Verdana" panose="020B0604030504040204" pitchFamily="34" charset="0"/>
                <a:ea typeface="Verdana" panose="020B0604030504040204" pitchFamily="34" charset="0"/>
                <a:cs typeface="Verdana" panose="020B0604030504040204" pitchFamily="34" charset="0"/>
              </a:rPr>
              <a:t>Prejudice,</a:t>
            </a:r>
            <a:r>
              <a:rPr lang="en-GB" sz="1800" dirty="0">
                <a:latin typeface="Verdana" panose="020B0604030504040204" pitchFamily="34" charset="0"/>
                <a:ea typeface="Verdana" panose="020B0604030504040204" pitchFamily="34" charset="0"/>
                <a:cs typeface="Verdana" panose="020B0604030504040204" pitchFamily="34" charset="0"/>
              </a:rPr>
              <a:t> </a:t>
            </a:r>
            <a:r>
              <a:rPr lang="en-GB" sz="1800" i="1" dirty="0" smtClean="0">
                <a:latin typeface="Verdana" panose="020B0604030504040204" pitchFamily="34" charset="0"/>
                <a:ea typeface="Verdana" panose="020B0604030504040204" pitchFamily="34" charset="0"/>
                <a:cs typeface="Verdana" panose="020B0604030504040204" pitchFamily="34" charset="0"/>
              </a:rPr>
              <a:t>Silas Marner</a:t>
            </a:r>
            <a:r>
              <a:rPr lang="en-GB" sz="1800" dirty="0" smtClean="0">
                <a:latin typeface="Verdana" panose="020B0604030504040204" pitchFamily="34" charset="0"/>
                <a:ea typeface="Verdana" panose="020B0604030504040204" pitchFamily="34" charset="0"/>
                <a:cs typeface="Verdana" panose="020B0604030504040204" pitchFamily="34" charset="0"/>
              </a:rPr>
              <a:t>, </a:t>
            </a:r>
            <a:r>
              <a:rPr lang="en-GB" sz="1800" i="1" dirty="0" smtClean="0">
                <a:latin typeface="Verdana" panose="020B0604030504040204" pitchFamily="34" charset="0"/>
                <a:ea typeface="Verdana" panose="020B0604030504040204" pitchFamily="34" charset="0"/>
                <a:cs typeface="Verdana" panose="020B0604030504040204" pitchFamily="34" charset="0"/>
              </a:rPr>
              <a:t>Frankenstein</a:t>
            </a:r>
            <a:br>
              <a:rPr lang="en-GB" sz="1800" i="1" dirty="0" smtClean="0">
                <a:latin typeface="Verdana" panose="020B0604030504040204" pitchFamily="34" charset="0"/>
                <a:ea typeface="Verdana" panose="020B0604030504040204" pitchFamily="34" charset="0"/>
                <a:cs typeface="Verdana" panose="020B0604030504040204" pitchFamily="34" charset="0"/>
              </a:rPr>
            </a:br>
            <a:r>
              <a:rPr lang="en-GB" sz="2400" dirty="0"/>
              <a:t/>
            </a:r>
            <a:br>
              <a:rPr lang="en-GB" sz="2400" dirty="0"/>
            </a:br>
            <a:r>
              <a:rPr lang="en-GB" sz="1800" dirty="0">
                <a:latin typeface="Verdana" panose="020B0604030504040204" pitchFamily="34" charset="0"/>
                <a:ea typeface="Verdana" panose="020B0604030504040204" pitchFamily="34" charset="0"/>
                <a:cs typeface="Verdana" panose="020B0604030504040204" pitchFamily="34" charset="0"/>
              </a:rPr>
              <a:t>Part a</a:t>
            </a:r>
            <a:r>
              <a:rPr lang="en-GB" sz="1800" dirty="0" smtClean="0">
                <a:latin typeface="Verdana" panose="020B0604030504040204" pitchFamily="34" charset="0"/>
                <a:ea typeface="Verdana" panose="020B0604030504040204" pitchFamily="34" charset="0"/>
                <a:cs typeface="Verdana" panose="020B0604030504040204" pitchFamily="34" charset="0"/>
              </a:rPr>
              <a:t>)</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Part </a:t>
            </a:r>
            <a:r>
              <a:rPr lang="en-GB" sz="1800" dirty="0">
                <a:latin typeface="Verdana" panose="020B0604030504040204" pitchFamily="34" charset="0"/>
                <a:ea typeface="Verdana" panose="020B0604030504040204" pitchFamily="34" charset="0"/>
                <a:cs typeface="Verdana" panose="020B0604030504040204" pitchFamily="34" charset="0"/>
              </a:rPr>
              <a:t>b</a:t>
            </a:r>
            <a:r>
              <a:rPr lang="en-GB" sz="1800" dirty="0" smtClean="0">
                <a:latin typeface="Verdana" panose="020B0604030504040204" pitchFamily="34" charset="0"/>
                <a:ea typeface="Verdana" panose="020B0604030504040204" pitchFamily="34" charset="0"/>
                <a:cs typeface="Verdana" panose="020B0604030504040204" pitchFamily="34" charset="0"/>
              </a:rPr>
              <a:t>)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a:latin typeface="Verdana" panose="020B0604030504040204" pitchFamily="34" charset="0"/>
                <a:ea typeface="Verdana" panose="020B0604030504040204" pitchFamily="34" charset="0"/>
                <a:cs typeface="Verdana" panose="020B0604030504040204" pitchFamily="34" charset="0"/>
              </a:rPr>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t>
            </a:r>
            <a:r>
              <a:rPr lang="en-GB" sz="1800" dirty="0">
                <a:latin typeface="Verdana" panose="020B0604030504040204" pitchFamily="34" charset="0"/>
                <a:ea typeface="Verdana" panose="020B0604030504040204" pitchFamily="34" charset="0"/>
                <a:cs typeface="Verdana" panose="020B0604030504040204" pitchFamily="34" charset="0"/>
              </a:rPr>
              <a:t> </a:t>
            </a:r>
            <a:br>
              <a:rPr lang="en-GB" sz="1800" dirty="0">
                <a:latin typeface="Verdana" panose="020B0604030504040204" pitchFamily="34" charset="0"/>
                <a:ea typeface="Verdana" panose="020B0604030504040204" pitchFamily="34" charset="0"/>
                <a:cs typeface="Verdana" panose="020B0604030504040204" pitchFamily="34" charset="0"/>
              </a:rPr>
            </a:br>
            <a:r>
              <a:rPr lang="en-GB" sz="2400" b="1" dirty="0" smtClean="0"/>
              <a:t/>
            </a:r>
            <a:br>
              <a:rPr lang="en-GB" sz="2400" b="1" dirty="0" smtClean="0"/>
            </a:br>
            <a:r>
              <a:rPr lang="en-GB" sz="2800" dirty="0" smtClean="0"/>
              <a:t/>
            </a:r>
            <a:br>
              <a:rPr lang="en-GB" sz="2800" dirty="0" smtClean="0"/>
            </a:br>
            <a:r>
              <a:rPr lang="en-GB" sz="2800" dirty="0" smtClean="0"/>
              <a:t/>
            </a:r>
            <a:br>
              <a:rPr lang="en-GB" sz="2800" dirty="0" smtClean="0"/>
            </a:br>
            <a:r>
              <a:rPr lang="en-GB" sz="2800" dirty="0" smtClean="0"/>
              <a:t/>
            </a:r>
            <a:br>
              <a:rPr lang="en-GB" sz="2800" dirty="0" smtClean="0"/>
            </a:br>
            <a:endParaRPr lang="en-US" sz="2800" b="1" dirty="0">
              <a:solidFill>
                <a:srgbClr val="3D7D6B"/>
              </a:solidFill>
              <a:latin typeface="Verdana"/>
              <a:ea typeface="Verdana"/>
              <a:cs typeface="Verdana"/>
              <a:sym typeface="Verdana"/>
            </a:endParaRPr>
          </a:p>
        </p:txBody>
      </p:sp>
      <p:graphicFrame>
        <p:nvGraphicFramePr>
          <p:cNvPr id="2" name="Table 1"/>
          <p:cNvGraphicFramePr>
            <a:graphicFrameLocks noGrp="1"/>
          </p:cNvGraphicFramePr>
          <p:nvPr>
            <p:extLst>
              <p:ext uri="{D42A27DB-BD31-4B8C-83A1-F6EECF244321}">
                <p14:modId xmlns:p14="http://schemas.microsoft.com/office/powerpoint/2010/main" val="1172418804"/>
              </p:ext>
            </p:extLst>
          </p:nvPr>
        </p:nvGraphicFramePr>
        <p:xfrm>
          <a:off x="1043608" y="2996952"/>
          <a:ext cx="6891932" cy="944880"/>
        </p:xfrm>
        <a:graphic>
          <a:graphicData uri="http://schemas.openxmlformats.org/drawingml/2006/table">
            <a:tbl>
              <a:tblPr firstRow="1" bandRow="1">
                <a:tableStyleId>{0CE8CB1A-2303-47FB-8809-915A3B7BF57A}</a:tableStyleId>
              </a:tblPr>
              <a:tblGrid>
                <a:gridCol w="987276"/>
                <a:gridCol w="5904656"/>
              </a:tblGrid>
              <a:tr h="370840">
                <a:tc>
                  <a:txBody>
                    <a:bodyPr/>
                    <a:lstStyle/>
                    <a:p>
                      <a:r>
                        <a:rPr lang="en-GB" dirty="0" smtClean="0">
                          <a:latin typeface="Verdana" panose="020B0604030504040204" pitchFamily="34" charset="0"/>
                          <a:ea typeface="Verdana" panose="020B0604030504040204" pitchFamily="34" charset="0"/>
                          <a:cs typeface="Verdana" panose="020B0604030504040204" pitchFamily="34" charset="0"/>
                        </a:rPr>
                        <a:t>AO2</a:t>
                      </a:r>
                      <a:endParaRPr lang="en-GB"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400" dirty="0" smtClean="0">
                          <a:latin typeface="Verdana" panose="020B0604030504040204" pitchFamily="34" charset="0"/>
                          <a:ea typeface="Verdana" panose="020B0604030504040204" pitchFamily="34" charset="0"/>
                          <a:cs typeface="Verdana" panose="020B0604030504040204" pitchFamily="34" charset="0"/>
                        </a:rPr>
                        <a:t>Analyse the language, form and structure used by a writer to create meanings and effects, using relevant subject terminology where appropriate.</a:t>
                      </a:r>
                      <a:br>
                        <a:rPr lang="en-GB" sz="1400" dirty="0" smtClean="0">
                          <a:latin typeface="Verdana" panose="020B0604030504040204" pitchFamily="34" charset="0"/>
                          <a:ea typeface="Verdana" panose="020B0604030504040204" pitchFamily="34" charset="0"/>
                          <a:cs typeface="Verdana" panose="020B0604030504040204" pitchFamily="34" charset="0"/>
                        </a:rPr>
                      </a:br>
                      <a:endParaRPr lang="en-GB" dirty="0">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494392464"/>
              </p:ext>
            </p:extLst>
          </p:nvPr>
        </p:nvGraphicFramePr>
        <p:xfrm>
          <a:off x="1043608" y="4690061"/>
          <a:ext cx="6891932" cy="1475243"/>
        </p:xfrm>
        <a:graphic>
          <a:graphicData uri="http://schemas.openxmlformats.org/drawingml/2006/table">
            <a:tbl>
              <a:tblPr firstRow="1" bandRow="1">
                <a:tableStyleId>{0CE8CB1A-2303-47FB-8809-915A3B7BF57A}</a:tableStyleId>
              </a:tblPr>
              <a:tblGrid>
                <a:gridCol w="1139737"/>
                <a:gridCol w="5752195"/>
              </a:tblGrid>
              <a:tr h="1475243">
                <a:tc>
                  <a:txBody>
                    <a:bodyPr/>
                    <a:lstStyle/>
                    <a:p>
                      <a:r>
                        <a:rPr lang="en-GB" dirty="0" smtClean="0">
                          <a:latin typeface="Verdana" panose="020B0604030504040204" pitchFamily="34" charset="0"/>
                          <a:ea typeface="Verdana" panose="020B0604030504040204" pitchFamily="34" charset="0"/>
                          <a:cs typeface="Verdana" panose="020B0604030504040204" pitchFamily="34" charset="0"/>
                        </a:rPr>
                        <a:t>AO1</a:t>
                      </a:r>
                      <a:endParaRPr lang="en-GB"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indent="0">
                        <a:buFont typeface="Arial" panose="020B0604020202020204" pitchFamily="34" charset="0"/>
                        <a:buNone/>
                      </a:pPr>
                      <a:r>
                        <a:rPr lang="en-GB" sz="1400" dirty="0" smtClean="0">
                          <a:latin typeface="Verdana" panose="020B0604030504040204" pitchFamily="34" charset="0"/>
                          <a:ea typeface="Verdana" panose="020B0604030504040204" pitchFamily="34" charset="0"/>
                          <a:cs typeface="Verdana" panose="020B0604030504040204" pitchFamily="34" charset="0"/>
                        </a:rPr>
                        <a:t>Read, understand and respond to texts. Students should be able to:</a:t>
                      </a:r>
                    </a:p>
                    <a:p>
                      <a:pPr marL="285750" indent="-285750">
                        <a:buFont typeface="Arial" panose="020B0604020202020204" pitchFamily="34" charset="0"/>
                        <a:buChar char="•"/>
                      </a:pPr>
                      <a:r>
                        <a:rPr lang="en-GB" sz="1400" dirty="0" smtClean="0">
                          <a:latin typeface="Verdana" panose="020B0604030504040204" pitchFamily="34" charset="0"/>
                          <a:ea typeface="Verdana" panose="020B0604030504040204" pitchFamily="34" charset="0"/>
                          <a:cs typeface="Verdana" panose="020B0604030504040204" pitchFamily="34" charset="0"/>
                        </a:rPr>
                        <a:t>maintain a critical style and develop an informed personal response</a:t>
                      </a:r>
                    </a:p>
                    <a:p>
                      <a:pPr marL="285750" indent="-285750">
                        <a:buFont typeface="Arial" panose="020B0604020202020204" pitchFamily="34" charset="0"/>
                        <a:buChar char="•"/>
                      </a:pPr>
                      <a:r>
                        <a:rPr lang="en-GB" sz="1400" dirty="0" smtClean="0">
                          <a:latin typeface="Verdana" panose="020B0604030504040204" pitchFamily="34" charset="0"/>
                          <a:ea typeface="Verdana" panose="020B0604030504040204" pitchFamily="34" charset="0"/>
                          <a:cs typeface="Verdana" panose="020B0604030504040204" pitchFamily="34" charset="0"/>
                        </a:rPr>
                        <a:t>use textual references, including quotations, to support and illustrate interpretations.</a:t>
                      </a:r>
                      <a:endParaRPr lang="en-GB" dirty="0">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spTree>
    <p:extLst>
      <p:ext uri="{BB962C8B-B14F-4D97-AF65-F5344CB8AC3E}">
        <p14:creationId xmlns:p14="http://schemas.microsoft.com/office/powerpoint/2010/main" val="39891339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1115616" y="476672"/>
            <a:ext cx="7127875" cy="440656"/>
          </a:xfrm>
          <a:prstGeom prst="rect">
            <a:avLst/>
          </a:prstGeom>
          <a:noFill/>
          <a:ln>
            <a:noFill/>
          </a:ln>
        </p:spPr>
        <p:txBody>
          <a:bodyPr lIns="0" tIns="0" rIns="0" bIns="0" anchor="t" anchorCtr="0">
            <a:noAutofit/>
          </a:bodyPr>
          <a:lstStyle/>
          <a:p>
            <a:pPr lvl="0">
              <a:lnSpc>
                <a:spcPct val="150000"/>
              </a:lnSpc>
              <a:buClr>
                <a:srgbClr val="3D7D6B"/>
              </a:buClr>
              <a:buSzPct val="25000"/>
            </a:pPr>
            <a:r>
              <a:rPr lang="en-US" sz="2400" b="1" i="0" u="none" strike="noStrike" cap="none" baseline="0" dirty="0">
                <a:solidFill>
                  <a:srgbClr val="3D7D6B"/>
                </a:solidFill>
                <a:latin typeface="Verdana"/>
                <a:ea typeface="Verdana"/>
                <a:cs typeface="Verdana"/>
                <a:sym typeface="Verdana"/>
              </a:rPr>
              <a:t>Session </a:t>
            </a:r>
            <a:r>
              <a:rPr lang="en-US" sz="2400" b="1" i="0" u="none" strike="noStrike" cap="none" baseline="0" dirty="0" smtClean="0">
                <a:solidFill>
                  <a:srgbClr val="3D7D6B"/>
                </a:solidFill>
                <a:latin typeface="Verdana"/>
                <a:ea typeface="Verdana"/>
                <a:cs typeface="Verdana"/>
                <a:sym typeface="Verdana"/>
              </a:rPr>
              <a:t>Agenda</a:t>
            </a:r>
            <a:r>
              <a:rPr lang="en-US" sz="1800" i="0" u="none" strike="noStrike" cap="none" baseline="0" dirty="0" smtClean="0">
                <a:solidFill>
                  <a:schemeClr val="tx1"/>
                </a:solidFill>
                <a:latin typeface="Verdana"/>
                <a:ea typeface="Verdana"/>
                <a:cs typeface="Verdana"/>
                <a:sym typeface="Verdana"/>
              </a:rPr>
              <a:t/>
            </a:r>
            <a:br>
              <a:rPr lang="en-US" sz="1800" i="0" u="none" strike="noStrike" cap="none" baseline="0" dirty="0" smtClean="0">
                <a:solidFill>
                  <a:schemeClr val="tx1"/>
                </a:solidFill>
                <a:latin typeface="Verdana"/>
                <a:ea typeface="Verdana"/>
                <a:cs typeface="Verdana"/>
                <a:sym typeface="Verdana"/>
              </a:rPr>
            </a:br>
            <a:r>
              <a:rPr lang="en-US" sz="1800" i="0" u="none" strike="noStrike" cap="none" baseline="0" dirty="0" smtClean="0">
                <a:solidFill>
                  <a:schemeClr val="tx1"/>
                </a:solidFill>
                <a:latin typeface="Verdana"/>
                <a:ea typeface="Verdana"/>
                <a:cs typeface="Verdana"/>
                <a:sym typeface="Verdana"/>
              </a:rPr>
              <a:t/>
            </a:r>
            <a:br>
              <a:rPr lang="en-US" sz="1800" i="0" u="none" strike="noStrike" cap="none" baseline="0" dirty="0" smtClean="0">
                <a:solidFill>
                  <a:schemeClr val="tx1"/>
                </a:solidFill>
                <a:latin typeface="Verdana"/>
                <a:ea typeface="Verdana"/>
                <a:cs typeface="Verdana"/>
                <a:sym typeface="Verdana"/>
              </a:rPr>
            </a:br>
            <a:r>
              <a:rPr lang="en-US" sz="1800" b="1" dirty="0" smtClean="0">
                <a:solidFill>
                  <a:schemeClr val="tx1"/>
                </a:solidFill>
                <a:latin typeface="Verdana"/>
                <a:ea typeface="Verdana"/>
                <a:cs typeface="Verdana"/>
                <a:sym typeface="Verdana"/>
              </a:rPr>
              <a:t>English Literature</a:t>
            </a:r>
            <a:r>
              <a:rPr lang="en-US" sz="1800" b="1" dirty="0">
                <a:solidFill>
                  <a:schemeClr val="tx1"/>
                </a:solidFill>
                <a:latin typeface="Verdana"/>
                <a:ea typeface="Verdana"/>
                <a:cs typeface="Verdana"/>
                <a:sym typeface="Verdana"/>
              </a:rPr>
              <a:t/>
            </a:r>
            <a:br>
              <a:rPr lang="en-US" sz="1800" b="1" dirty="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10:00 – 10:05  Introduction and overview of Paper 1</a:t>
            </a:r>
            <a:br>
              <a:rPr lang="en-US" sz="1800" dirty="0" smtClean="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10:05 – 10:35 Shakespeare</a:t>
            </a:r>
            <a:br>
              <a:rPr lang="en-US" sz="1800" dirty="0" smtClean="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10:35 – 11:05 Post-1914 Literature</a:t>
            </a:r>
            <a:r>
              <a:rPr lang="en-US" sz="1800" dirty="0">
                <a:solidFill>
                  <a:schemeClr val="tx1"/>
                </a:solidFill>
                <a:latin typeface="Verdana"/>
                <a:ea typeface="Verdana"/>
                <a:cs typeface="Verdana"/>
                <a:sym typeface="Verdana"/>
              </a:rPr>
              <a:t/>
            </a:r>
            <a:br>
              <a:rPr lang="en-US" sz="1800" dirty="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11:05 - 11:10 </a:t>
            </a:r>
            <a:r>
              <a:rPr lang="en-US" sz="1800" dirty="0">
                <a:solidFill>
                  <a:schemeClr val="tx1"/>
                </a:solidFill>
                <a:latin typeface="Verdana"/>
                <a:ea typeface="Verdana"/>
                <a:cs typeface="Verdana"/>
                <a:sym typeface="Verdana"/>
              </a:rPr>
              <a:t>Introduction and overview of Paper </a:t>
            </a:r>
            <a:r>
              <a:rPr lang="en-US" sz="1800" dirty="0" smtClean="0">
                <a:solidFill>
                  <a:schemeClr val="tx1"/>
                </a:solidFill>
                <a:latin typeface="Verdana"/>
                <a:ea typeface="Verdana"/>
                <a:cs typeface="Verdana"/>
                <a:sym typeface="Verdana"/>
              </a:rPr>
              <a:t>2</a:t>
            </a:r>
            <a:br>
              <a:rPr lang="en-US" sz="1800" dirty="0" smtClean="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11:10 – 11:40 19</a:t>
            </a:r>
            <a:r>
              <a:rPr lang="en-US" sz="1800" baseline="30000" dirty="0" smtClean="0">
                <a:solidFill>
                  <a:schemeClr val="tx1"/>
                </a:solidFill>
                <a:latin typeface="Verdana"/>
                <a:ea typeface="Verdana"/>
                <a:cs typeface="Verdana"/>
                <a:sym typeface="Verdana"/>
              </a:rPr>
              <a:t>th</a:t>
            </a:r>
            <a:r>
              <a:rPr lang="en-US" sz="1800" dirty="0" smtClean="0">
                <a:solidFill>
                  <a:schemeClr val="tx1"/>
                </a:solidFill>
                <a:latin typeface="Verdana"/>
                <a:ea typeface="Verdana"/>
                <a:cs typeface="Verdana"/>
                <a:sym typeface="Verdana"/>
              </a:rPr>
              <a:t>-century novel</a:t>
            </a:r>
            <a:br>
              <a:rPr lang="en-US" sz="1800" dirty="0" smtClean="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11:40 – 12:30 Poetry (Anthology and Unseen)</a:t>
            </a:r>
            <a:br>
              <a:rPr lang="en-US" sz="1800" dirty="0" smtClean="0">
                <a:solidFill>
                  <a:schemeClr val="tx1"/>
                </a:solidFill>
                <a:latin typeface="Verdana"/>
                <a:ea typeface="Verdana"/>
                <a:cs typeface="Verdana"/>
                <a:sym typeface="Verdana"/>
              </a:rPr>
            </a:br>
            <a:r>
              <a:rPr lang="en-US" sz="1800" dirty="0" smtClean="0">
                <a:solidFill>
                  <a:schemeClr val="tx1"/>
                </a:solidFill>
                <a:latin typeface="Verdana"/>
                <a:ea typeface="Verdana"/>
                <a:cs typeface="Verdana"/>
                <a:sym typeface="Verdana"/>
              </a:rPr>
              <a:t/>
            </a:r>
            <a:br>
              <a:rPr lang="en-US" sz="1800" dirty="0" smtClean="0">
                <a:solidFill>
                  <a:schemeClr val="tx1"/>
                </a:solidFill>
                <a:latin typeface="Verdana"/>
                <a:ea typeface="Verdana"/>
                <a:cs typeface="Verdana"/>
                <a:sym typeface="Verdana"/>
              </a:rPr>
            </a:br>
            <a:r>
              <a:rPr lang="en-US" sz="1600" dirty="0" smtClean="0">
                <a:solidFill>
                  <a:schemeClr val="tx1"/>
                </a:solidFill>
                <a:latin typeface="Verdana"/>
                <a:ea typeface="Verdana"/>
                <a:cs typeface="Verdana"/>
                <a:sym typeface="Verdana"/>
              </a:rPr>
              <a:t>Exemplars showing different </a:t>
            </a:r>
            <a:r>
              <a:rPr lang="en-US" sz="1600" dirty="0">
                <a:solidFill>
                  <a:schemeClr val="tx1"/>
                </a:solidFill>
                <a:latin typeface="Verdana"/>
                <a:ea typeface="Verdana"/>
                <a:cs typeface="Verdana"/>
                <a:sym typeface="Verdana"/>
              </a:rPr>
              <a:t>levels of performance </a:t>
            </a:r>
            <a:r>
              <a:rPr lang="en-US" sz="1600" dirty="0" smtClean="0">
                <a:solidFill>
                  <a:schemeClr val="tx1"/>
                </a:solidFill>
                <a:latin typeface="Verdana"/>
                <a:ea typeface="Verdana"/>
                <a:cs typeface="Verdana"/>
                <a:sym typeface="Verdana"/>
              </a:rPr>
              <a:t>on a range of texts are available in your packs. We are limited to a sample of exemplars during the session. Therefore, you have a selection to take away and review in your own time. </a:t>
            </a:r>
            <a:endParaRPr lang="en-US" sz="1600" i="0" u="none" strike="noStrike" cap="none" baseline="0" dirty="0">
              <a:solidFill>
                <a:schemeClr val="tx1"/>
              </a:solidFill>
              <a:latin typeface="Verdana"/>
              <a:ea typeface="Verdana"/>
              <a:cs typeface="Verdana"/>
              <a:sym typeface="Verdana"/>
            </a:endParaRPr>
          </a:p>
        </p:txBody>
      </p:sp>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2000" y="643673"/>
            <a:ext cx="7128792" cy="648071"/>
          </a:xfrm>
        </p:spPr>
        <p:txBody>
          <a:bodyPr/>
          <a:lstStyle/>
          <a:p>
            <a:r>
              <a:rPr lang="en-US" sz="2400" b="1" dirty="0">
                <a:solidFill>
                  <a:srgbClr val="3D7D6B"/>
                </a:solidFill>
                <a:latin typeface="Verdana"/>
                <a:ea typeface="Verdana"/>
                <a:cs typeface="Verdana"/>
                <a:sym typeface="Verdana"/>
              </a:rPr>
              <a:t>Script </a:t>
            </a:r>
            <a:r>
              <a:rPr lang="en-US" sz="2400" b="1" dirty="0" smtClean="0">
                <a:solidFill>
                  <a:srgbClr val="3D7D6B"/>
                </a:solidFill>
                <a:latin typeface="Verdana"/>
                <a:ea typeface="Verdana"/>
                <a:cs typeface="Verdana"/>
                <a:sym typeface="Verdana"/>
              </a:rPr>
              <a:t>1 part a) - </a:t>
            </a:r>
            <a:r>
              <a:rPr lang="en-US" sz="2400" b="1" dirty="0">
                <a:solidFill>
                  <a:srgbClr val="3D7D6B"/>
                </a:solidFill>
                <a:latin typeface="Verdana"/>
                <a:ea typeface="Verdana"/>
                <a:cs typeface="Verdana"/>
                <a:sym typeface="Verdana"/>
              </a:rPr>
              <a:t>Great Expectations</a:t>
            </a:r>
            <a:br>
              <a:rPr lang="en-US" sz="2400" b="1" dirty="0">
                <a:solidFill>
                  <a:srgbClr val="3D7D6B"/>
                </a:solidFill>
                <a:latin typeface="Verdana"/>
                <a:ea typeface="Verdana"/>
                <a:cs typeface="Verdana"/>
                <a:sym typeface="Verdana"/>
              </a:rPr>
            </a:br>
            <a:endParaRPr lang="en-GB" sz="2400" dirty="0"/>
          </a:p>
        </p:txBody>
      </p:sp>
      <p:sp>
        <p:nvSpPr>
          <p:cNvPr id="3" name="Text Placeholder 2"/>
          <p:cNvSpPr>
            <a:spLocks noGrp="1"/>
          </p:cNvSpPr>
          <p:nvPr>
            <p:ph type="body" idx="1"/>
          </p:nvPr>
        </p:nvSpPr>
        <p:spPr>
          <a:xfrm>
            <a:off x="683568" y="1288677"/>
            <a:ext cx="7772400" cy="4566392"/>
          </a:xfrm>
        </p:spPr>
        <p:txBody>
          <a:bodyPr/>
          <a:lstStyle/>
          <a:p>
            <a:pPr>
              <a:lnSpc>
                <a:spcPct val="150000"/>
              </a:lnSpc>
            </a:pPr>
            <a:r>
              <a:rPr lang="en-GB" sz="1600" dirty="0" smtClean="0">
                <a:latin typeface="Verdana" pitchFamily="34" charset="0"/>
                <a:ea typeface="Verdana" pitchFamily="34" charset="0"/>
                <a:cs typeface="Verdana" pitchFamily="34" charset="0"/>
              </a:rPr>
              <a:t>The extract provided for </a:t>
            </a:r>
            <a:r>
              <a:rPr lang="en-GB" sz="1600" i="1" dirty="0" smtClean="0">
                <a:latin typeface="Verdana" pitchFamily="34" charset="0"/>
                <a:ea typeface="Verdana" pitchFamily="34" charset="0"/>
                <a:cs typeface="Verdana" pitchFamily="34" charset="0"/>
              </a:rPr>
              <a:t>Great Expectations </a:t>
            </a:r>
            <a:r>
              <a:rPr lang="en-GB" sz="1600" dirty="0" smtClean="0">
                <a:latin typeface="Verdana" pitchFamily="34" charset="0"/>
                <a:ea typeface="Verdana" pitchFamily="34" charset="0"/>
                <a:cs typeface="Verdana" pitchFamily="34" charset="0"/>
              </a:rPr>
              <a:t>Question 2 is from Chapter 56 when Pip visits the dying Magwitch in prison.</a:t>
            </a: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smtClean="0">
              <a:latin typeface="Verdana" pitchFamily="34" charset="0"/>
              <a:ea typeface="Verdana" pitchFamily="34" charset="0"/>
              <a:cs typeface="Verdana" pitchFamily="34" charset="0"/>
            </a:endParaRPr>
          </a:p>
          <a:p>
            <a:pPr>
              <a:lnSpc>
                <a:spcPct val="150000"/>
              </a:lnSpc>
            </a:pPr>
            <a:endParaRPr lang="en-GB" sz="1600" dirty="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smtClean="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smtClean="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smtClean="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a:latin typeface="Verdana" panose="020B0604030504040204" pitchFamily="34" charset="0"/>
              <a:ea typeface="Verdana" panose="020B0604030504040204" pitchFamily="34" charset="0"/>
              <a:cs typeface="Verdana" panose="020B0604030504040204" pitchFamily="34" charset="0"/>
            </a:endParaRPr>
          </a:p>
          <a:p>
            <a:pPr>
              <a:lnSpc>
                <a:spcPct val="150000"/>
              </a:lnSpc>
            </a:pPr>
            <a:endParaRPr lang="en-GB" sz="1800" dirty="0" smtClean="0">
              <a:latin typeface="Verdana" panose="020B0604030504040204" pitchFamily="34" charset="0"/>
              <a:ea typeface="Verdana" panose="020B0604030504040204" pitchFamily="34" charset="0"/>
              <a:cs typeface="Verdana" panose="020B0604030504040204" pitchFamily="34" charset="0"/>
            </a:endParaRPr>
          </a:p>
        </p:txBody>
      </p:sp>
      <p:grpSp>
        <p:nvGrpSpPr>
          <p:cNvPr id="5" name="Group 12"/>
          <p:cNvGrpSpPr>
            <a:grpSpLocks/>
          </p:cNvGrpSpPr>
          <p:nvPr/>
        </p:nvGrpSpPr>
        <p:grpSpPr bwMode="auto">
          <a:xfrm>
            <a:off x="1115616" y="3645024"/>
            <a:ext cx="7228036" cy="2304256"/>
            <a:chOff x="116" y="642"/>
            <a:chExt cx="5528" cy="3539"/>
          </a:xfrm>
        </p:grpSpPr>
        <p:sp>
          <p:nvSpPr>
            <p:cNvPr id="6"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7"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8" name="Group 14"/>
            <p:cNvGrpSpPr>
              <a:grpSpLocks/>
            </p:cNvGrpSpPr>
            <p:nvPr/>
          </p:nvGrpSpPr>
          <p:grpSpPr bwMode="auto">
            <a:xfrm>
              <a:off x="4816" y="878"/>
              <a:ext cx="647" cy="758"/>
              <a:chOff x="6804" y="879"/>
              <a:chExt cx="580" cy="680"/>
            </a:xfrm>
          </p:grpSpPr>
          <p:sp>
            <p:nvSpPr>
              <p:cNvPr id="9"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10"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1"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2"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1026" name="Picture 2"/>
          <p:cNvPicPr>
            <a:picLocks noChangeAspect="1" noChangeArrowheads="1"/>
          </p:cNvPicPr>
          <p:nvPr/>
        </p:nvPicPr>
        <p:blipFill>
          <a:blip r:embed="rId3"/>
          <a:srcRect/>
          <a:stretch>
            <a:fillRect/>
          </a:stretch>
        </p:blipFill>
        <p:spPr bwMode="auto">
          <a:xfrm rot="21409272">
            <a:off x="1798033" y="4141068"/>
            <a:ext cx="4943475" cy="1375892"/>
          </a:xfrm>
          <a:prstGeom prst="rect">
            <a:avLst/>
          </a:prstGeom>
          <a:noFill/>
          <a:ln w="9525">
            <a:noFill/>
            <a:miter lim="800000"/>
            <a:headEnd/>
            <a:tailEnd/>
          </a:ln>
        </p:spPr>
      </p:pic>
      <p:pic>
        <p:nvPicPr>
          <p:cNvPr id="4" name="Picture 3"/>
          <p:cNvPicPr>
            <a:picLocks noChangeAspect="1"/>
          </p:cNvPicPr>
          <p:nvPr/>
        </p:nvPicPr>
        <p:blipFill rotWithShape="1">
          <a:blip r:embed="rId4"/>
          <a:srcRect l="24013" t="31543" r="9247" b="57383"/>
          <a:stretch/>
        </p:blipFill>
        <p:spPr>
          <a:xfrm>
            <a:off x="695178" y="2242830"/>
            <a:ext cx="8136904" cy="1080120"/>
          </a:xfrm>
          <a:prstGeom prst="rect">
            <a:avLst/>
          </a:prstGeom>
        </p:spPr>
      </p:pic>
    </p:spTree>
    <p:extLst>
      <p:ext uri="{BB962C8B-B14F-4D97-AF65-F5344CB8AC3E}">
        <p14:creationId xmlns:p14="http://schemas.microsoft.com/office/powerpoint/2010/main" val="10331574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txBox="1">
            <a:spLocks/>
          </p:cNvSpPr>
          <p:nvPr/>
        </p:nvSpPr>
        <p:spPr>
          <a:xfrm>
            <a:off x="467544" y="1556792"/>
            <a:ext cx="8280920" cy="485442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chemeClr val="accent1">
                  <a:lumMod val="50000"/>
                </a:schemeClr>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chemeClr val="accent1">
                  <a:lumMod val="50000"/>
                </a:schemeClr>
              </a:solidFill>
              <a:effectLst/>
              <a:uLnTx/>
              <a:uFillTx/>
              <a:latin typeface="Verdana"/>
              <a:ea typeface="Arial"/>
              <a:cs typeface="Verdana"/>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Arial"/>
                <a:ea typeface="Arial"/>
                <a:cs typeface="Arial"/>
                <a:sym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000000"/>
              </a:solidFill>
              <a:effectLst/>
              <a:uLnTx/>
              <a:uFillTx/>
              <a:latin typeface="Verdana"/>
              <a:ea typeface="Arial"/>
              <a:cs typeface="Verdana"/>
              <a:sym typeface="Arial"/>
            </a:endParaRPr>
          </a:p>
        </p:txBody>
      </p:sp>
      <p:sp>
        <p:nvSpPr>
          <p:cNvPr id="4" name="Shape 88"/>
          <p:cNvSpPr txBox="1">
            <a:spLocks/>
          </p:cNvSpPr>
          <p:nvPr/>
        </p:nvSpPr>
        <p:spPr>
          <a:xfrm>
            <a:off x="971600" y="620688"/>
            <a:ext cx="7920880" cy="647700"/>
          </a:xfrm>
          <a:prstGeom prst="rect">
            <a:avLst/>
          </a:prstGeom>
          <a:noFill/>
          <a:ln>
            <a:noFill/>
          </a:ln>
        </p:spPr>
        <p:txBody>
          <a:bodyPr lIns="0" tIns="0" rIns="0" bIns="0" anchor="t" anchorCtr="0">
            <a:noAutofit/>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pPr>
              <a:buClr>
                <a:srgbClr val="3D7D6B"/>
              </a:buClr>
              <a:buSzPct val="25000"/>
            </a:pPr>
            <a:r>
              <a:rPr lang="en-US" sz="2400" b="1" dirty="0" smtClean="0">
                <a:solidFill>
                  <a:srgbClr val="3D7D6B"/>
                </a:solidFill>
                <a:latin typeface="Verdana"/>
                <a:ea typeface="Verdana"/>
                <a:cs typeface="Verdana"/>
                <a:sym typeface="Verdana"/>
              </a:rPr>
              <a:t>Script 1 part b) - Great Expectations</a:t>
            </a:r>
            <a:endParaRPr lang="en-US" sz="2400" b="1" dirty="0">
              <a:solidFill>
                <a:srgbClr val="3D7D6B"/>
              </a:solidFill>
              <a:latin typeface="Verdana"/>
              <a:ea typeface="Verdana"/>
              <a:cs typeface="Verdana"/>
              <a:sym typeface="Verdana"/>
            </a:endParaRPr>
          </a:p>
        </p:txBody>
      </p:sp>
      <p:pic>
        <p:nvPicPr>
          <p:cNvPr id="2" name="Picture 1"/>
          <p:cNvPicPr>
            <a:picLocks noChangeAspect="1"/>
          </p:cNvPicPr>
          <p:nvPr/>
        </p:nvPicPr>
        <p:blipFill rotWithShape="1">
          <a:blip r:embed="rId3"/>
          <a:srcRect l="24013" t="41879" r="8066" b="33758"/>
          <a:stretch/>
        </p:blipFill>
        <p:spPr>
          <a:xfrm>
            <a:off x="490954" y="2204864"/>
            <a:ext cx="8280920" cy="237626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1804" y="575964"/>
            <a:ext cx="7128792" cy="648071"/>
          </a:xfrm>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Dr Jekyll and Mr Hyde – scripts 4-7</a:t>
            </a:r>
            <a:endParaRPr lang="en-GB" sz="2400" b="1" dirty="0">
              <a:solidFill>
                <a:srgbClr val="00800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ext Placeholder 2"/>
          <p:cNvSpPr>
            <a:spLocks noGrp="1"/>
          </p:cNvSpPr>
          <p:nvPr>
            <p:ph type="body" idx="1"/>
          </p:nvPr>
        </p:nvSpPr>
        <p:spPr>
          <a:xfrm>
            <a:off x="719129" y="1340768"/>
            <a:ext cx="7772400" cy="4575113"/>
          </a:xfrm>
        </p:spPr>
        <p:txBody>
          <a:bodyPr/>
          <a:lstStyle/>
          <a:p>
            <a:r>
              <a:rPr lang="en-GB" sz="1800" dirty="0" smtClean="0">
                <a:latin typeface="Verdana" pitchFamily="34" charset="0"/>
                <a:ea typeface="Verdana" pitchFamily="34" charset="0"/>
                <a:cs typeface="Verdana" pitchFamily="34" charset="0"/>
              </a:rPr>
              <a:t>The extract is from </a:t>
            </a:r>
            <a:r>
              <a:rPr lang="en-GB" sz="1800" i="1" dirty="0" smtClean="0">
                <a:latin typeface="Verdana" pitchFamily="34" charset="0"/>
                <a:ea typeface="Verdana" pitchFamily="34" charset="0"/>
                <a:cs typeface="Verdana" pitchFamily="34" charset="0"/>
              </a:rPr>
              <a:t>'Story of the Door</a:t>
            </a:r>
            <a:r>
              <a:rPr lang="en-GB" sz="1800" dirty="0" smtClean="0">
                <a:latin typeface="Verdana" pitchFamily="34" charset="0"/>
                <a:ea typeface="Verdana" pitchFamily="34" charset="0"/>
                <a:cs typeface="Verdana" pitchFamily="34" charset="0"/>
              </a:rPr>
              <a:t>' – when Utterson and Richard Enfield are taking their regular Sunday walk. </a:t>
            </a:r>
          </a:p>
          <a:p>
            <a:endParaRPr lang="en-GB" sz="1800" dirty="0" smtClean="0">
              <a:latin typeface="Verdana" pitchFamily="34" charset="0"/>
              <a:ea typeface="Verdana" pitchFamily="34" charset="0"/>
              <a:cs typeface="Verdana" pitchFamily="34" charset="0"/>
            </a:endParaRPr>
          </a:p>
          <a:p>
            <a:endParaRPr lang="en-GB" sz="1600"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rotWithShape="1">
          <a:blip r:embed="rId3"/>
          <a:srcRect l="24012" t="32282" r="8657" b="24898"/>
          <a:stretch/>
        </p:blipFill>
        <p:spPr>
          <a:xfrm>
            <a:off x="685303" y="2196142"/>
            <a:ext cx="8208912" cy="4176464"/>
          </a:xfrm>
          <a:prstGeom prst="rect">
            <a:avLst/>
          </a:prstGeom>
        </p:spPr>
      </p:pic>
    </p:spTree>
    <p:extLst>
      <p:ext uri="{BB962C8B-B14F-4D97-AF65-F5344CB8AC3E}">
        <p14:creationId xmlns:p14="http://schemas.microsoft.com/office/powerpoint/2010/main" val="11780818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404664"/>
            <a:ext cx="6408712" cy="432047"/>
          </a:xfrm>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4 – Dr Jekyll and Mr Hyde 3a</a:t>
            </a:r>
            <a:r>
              <a:rPr lang="en-GB"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Read this response and decide the Level.</a:t>
            </a:r>
            <a:endParaRPr lang="en-GB" dirty="0">
              <a:solidFill>
                <a:schemeClr val="tx1"/>
              </a:solidFill>
            </a:endParaRPr>
          </a:p>
        </p:txBody>
      </p:sp>
      <p:grpSp>
        <p:nvGrpSpPr>
          <p:cNvPr id="3" name="Group 12"/>
          <p:cNvGrpSpPr>
            <a:grpSpLocks/>
          </p:cNvGrpSpPr>
          <p:nvPr/>
        </p:nvGrpSpPr>
        <p:grpSpPr bwMode="auto">
          <a:xfrm>
            <a:off x="251520" y="1268761"/>
            <a:ext cx="8568952" cy="2232247"/>
            <a:chOff x="116" y="642"/>
            <a:chExt cx="5528" cy="3539"/>
          </a:xfrm>
        </p:grpSpPr>
        <p:sp>
          <p:nvSpPr>
            <p:cNvPr id="4"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5"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6" name="Group 14"/>
            <p:cNvGrpSpPr>
              <a:grpSpLocks/>
            </p:cNvGrpSpPr>
            <p:nvPr/>
          </p:nvGrpSpPr>
          <p:grpSpPr bwMode="auto">
            <a:xfrm>
              <a:off x="4816" y="878"/>
              <a:ext cx="647" cy="758"/>
              <a:chOff x="6804" y="879"/>
              <a:chExt cx="580" cy="680"/>
            </a:xfrm>
          </p:grpSpPr>
          <p:sp>
            <p:nvSpPr>
              <p:cNvPr id="7"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8"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9"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0"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1026" name="Picture 2"/>
          <p:cNvPicPr>
            <a:picLocks noChangeAspect="1" noChangeArrowheads="1"/>
          </p:cNvPicPr>
          <p:nvPr/>
        </p:nvPicPr>
        <p:blipFill>
          <a:blip r:embed="rId3"/>
          <a:srcRect/>
          <a:stretch>
            <a:fillRect/>
          </a:stretch>
        </p:blipFill>
        <p:spPr bwMode="auto">
          <a:xfrm rot="21430285">
            <a:off x="1081284" y="1482354"/>
            <a:ext cx="5779449" cy="1669634"/>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395767" y="3293574"/>
            <a:ext cx="8113012" cy="2808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43608" y="404664"/>
            <a:ext cx="6336704" cy="432047"/>
          </a:xfrm>
          <a:prstGeom prst="rect">
            <a:avLst/>
          </a:prstGeom>
          <a:noFill/>
          <a:ln>
            <a:noFill/>
          </a:ln>
        </p:spPr>
        <p:txBody>
          <a:bodyPr lIns="91425" tIns="91425" rIns="91425" bIns="91425"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smtClean="0">
                <a:ln>
                  <a:noFill/>
                </a:ln>
                <a:solidFill>
                  <a:srgbClr val="008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Script 4 – Dr Jekyll and Mr Hyde 3b</a:t>
            </a:r>
            <a:r>
              <a:rPr kumimoji="0" lang="en-GB" sz="1400" b="1" i="0" u="none" strike="noStrike" kern="0" cap="none" spc="0" normalizeH="0" baseline="0" noProof="0" dirty="0" smtClean="0">
                <a:ln>
                  <a:noFill/>
                </a:ln>
                <a:solidFill>
                  <a:srgbClr val="008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
            </a:r>
            <a:br>
              <a:rPr kumimoji="0" lang="en-GB" sz="1400" b="1" i="0" u="none" strike="noStrike" kern="0" cap="none" spc="0" normalizeH="0" baseline="0" noProof="0" dirty="0" smtClean="0">
                <a:ln>
                  <a:noFill/>
                </a:ln>
                <a:solidFill>
                  <a:srgbClr val="008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br>
            <a:r>
              <a:rPr kumimoji="0" lang="en-GB" sz="1400" b="1" i="0" u="none" strike="noStrike" kern="0" cap="none" spc="0" normalizeH="0" baseline="0" noProof="0" dirty="0" smtClean="0">
                <a:ln>
                  <a:noFill/>
                </a:ln>
                <a:solidFill>
                  <a:srgbClr val="008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
            </a:r>
            <a:br>
              <a:rPr kumimoji="0" lang="en-GB" sz="1400" b="1" i="0" u="none" strike="noStrike" kern="0" cap="none" spc="0" normalizeH="0" baseline="0" noProof="0" dirty="0" smtClean="0">
                <a:ln>
                  <a:noFill/>
                </a:ln>
                <a:solidFill>
                  <a:srgbClr val="008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br>
            <a:endParaRPr kumimoji="0" lang="en-GB" sz="1400" b="0" i="0" u="none" strike="noStrike" kern="0" cap="none" spc="0" normalizeH="0" baseline="0" noProof="0" dirty="0">
              <a:ln>
                <a:noFill/>
              </a:ln>
              <a:solidFill>
                <a:schemeClr val="tx1"/>
              </a:solidFill>
              <a:effectLst/>
              <a:uLnTx/>
              <a:uFillTx/>
              <a:latin typeface="Arial"/>
              <a:ea typeface="Arial"/>
              <a:cs typeface="Arial"/>
              <a:sym typeface="Arial"/>
            </a:endParaRPr>
          </a:p>
        </p:txBody>
      </p:sp>
      <p:grpSp>
        <p:nvGrpSpPr>
          <p:cNvPr id="5" name="Group 12"/>
          <p:cNvGrpSpPr>
            <a:grpSpLocks/>
          </p:cNvGrpSpPr>
          <p:nvPr/>
        </p:nvGrpSpPr>
        <p:grpSpPr bwMode="auto">
          <a:xfrm>
            <a:off x="827584" y="980728"/>
            <a:ext cx="5616624" cy="1728192"/>
            <a:chOff x="116" y="642"/>
            <a:chExt cx="5528" cy="3539"/>
          </a:xfrm>
        </p:grpSpPr>
        <p:sp>
          <p:nvSpPr>
            <p:cNvPr id="6"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7"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8" name="Group 14"/>
            <p:cNvGrpSpPr>
              <a:grpSpLocks/>
            </p:cNvGrpSpPr>
            <p:nvPr/>
          </p:nvGrpSpPr>
          <p:grpSpPr bwMode="auto">
            <a:xfrm>
              <a:off x="4816" y="878"/>
              <a:ext cx="647" cy="758"/>
              <a:chOff x="6804" y="879"/>
              <a:chExt cx="580" cy="680"/>
            </a:xfrm>
          </p:grpSpPr>
          <p:sp>
            <p:nvSpPr>
              <p:cNvPr id="9"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10"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1"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2"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2051" name="Picture 3"/>
          <p:cNvPicPr>
            <a:picLocks noChangeAspect="1" noChangeArrowheads="1"/>
          </p:cNvPicPr>
          <p:nvPr/>
        </p:nvPicPr>
        <p:blipFill>
          <a:blip r:embed="rId3"/>
          <a:srcRect/>
          <a:stretch>
            <a:fillRect/>
          </a:stretch>
        </p:blipFill>
        <p:spPr bwMode="auto">
          <a:xfrm rot="21379040">
            <a:off x="1430140" y="1234978"/>
            <a:ext cx="4228901" cy="960864"/>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2483768" y="2204864"/>
            <a:ext cx="6684739" cy="4104455"/>
          </a:xfrm>
          <a:prstGeom prst="rect">
            <a:avLst/>
          </a:prstGeom>
          <a:noFill/>
          <a:ln w="9525">
            <a:solidFill>
              <a:schemeClr val="tx1">
                <a:lumMod val="50000"/>
                <a:lumOff val="50000"/>
              </a:schemeClr>
            </a:solidFill>
            <a:miter lim="800000"/>
            <a:headEnd/>
            <a:tailEnd/>
          </a:ln>
        </p:spPr>
      </p:pic>
      <p:sp>
        <p:nvSpPr>
          <p:cNvPr id="16" name="Rectangle 15"/>
          <p:cNvSpPr/>
          <p:nvPr/>
        </p:nvSpPr>
        <p:spPr>
          <a:xfrm>
            <a:off x="251520" y="3329116"/>
            <a:ext cx="2448273" cy="738664"/>
          </a:xfrm>
          <a:prstGeom prst="rect">
            <a:avLst/>
          </a:prstGeom>
        </p:spPr>
        <p:txBody>
          <a:bodyPr wrap="square">
            <a:spAutoFit/>
          </a:bodyPr>
          <a:lstStyle/>
          <a:p>
            <a:pPr lvl="0">
              <a:defRPr/>
            </a:pPr>
            <a:r>
              <a:rPr lang="en-GB" b="1" dirty="0" smtClean="0">
                <a:solidFill>
                  <a:schemeClr val="tx1"/>
                </a:solidFill>
                <a:latin typeface="Verdana" panose="020B0604030504040204" pitchFamily="34" charset="0"/>
                <a:ea typeface="Verdana" panose="020B0604030504040204" pitchFamily="34" charset="0"/>
                <a:cs typeface="Verdana" panose="020B0604030504040204" pitchFamily="34" charset="0"/>
              </a:rPr>
              <a:t>Read the response to 3b) and decide the Level.</a:t>
            </a:r>
            <a:endParaRPr lang="en-GB"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404664"/>
            <a:ext cx="6624736" cy="1224135"/>
          </a:xfrm>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7 – Dr Jekyll and Mr Hyde</a:t>
            </a:r>
            <a:b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br>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Parts a) and b)</a:t>
            </a:r>
            <a:endParaRPr lang="en-GB" sz="2400" dirty="0"/>
          </a:p>
        </p:txBody>
      </p:sp>
      <p:grpSp>
        <p:nvGrpSpPr>
          <p:cNvPr id="3" name="Group 12"/>
          <p:cNvGrpSpPr>
            <a:grpSpLocks/>
          </p:cNvGrpSpPr>
          <p:nvPr/>
        </p:nvGrpSpPr>
        <p:grpSpPr bwMode="auto">
          <a:xfrm>
            <a:off x="683568" y="1321860"/>
            <a:ext cx="8092132" cy="2376264"/>
            <a:chOff x="116" y="642"/>
            <a:chExt cx="5528" cy="3539"/>
          </a:xfrm>
        </p:grpSpPr>
        <p:sp>
          <p:nvSpPr>
            <p:cNvPr id="4"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5"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6" name="Group 14"/>
            <p:cNvGrpSpPr>
              <a:grpSpLocks/>
            </p:cNvGrpSpPr>
            <p:nvPr/>
          </p:nvGrpSpPr>
          <p:grpSpPr bwMode="auto">
            <a:xfrm>
              <a:off x="4816" y="878"/>
              <a:ext cx="647" cy="758"/>
              <a:chOff x="6804" y="879"/>
              <a:chExt cx="580" cy="680"/>
            </a:xfrm>
          </p:grpSpPr>
          <p:sp>
            <p:nvSpPr>
              <p:cNvPr id="7"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8"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9"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0"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58370" name="Picture 2"/>
          <p:cNvPicPr>
            <a:picLocks noChangeAspect="1" noChangeArrowheads="1"/>
          </p:cNvPicPr>
          <p:nvPr/>
        </p:nvPicPr>
        <p:blipFill>
          <a:blip r:embed="rId3"/>
          <a:srcRect/>
          <a:stretch>
            <a:fillRect/>
          </a:stretch>
        </p:blipFill>
        <p:spPr bwMode="auto">
          <a:xfrm rot="21446783">
            <a:off x="1409377" y="2032746"/>
            <a:ext cx="5741352" cy="1304299"/>
          </a:xfrm>
          <a:prstGeom prst="rect">
            <a:avLst/>
          </a:prstGeom>
          <a:noFill/>
          <a:ln w="9525">
            <a:noFill/>
            <a:miter lim="800000"/>
            <a:headEnd/>
            <a:tailEnd/>
          </a:ln>
        </p:spPr>
      </p:pic>
      <p:pic>
        <p:nvPicPr>
          <p:cNvPr id="58371" name="Picture 3"/>
          <p:cNvPicPr>
            <a:picLocks noChangeAspect="1" noChangeArrowheads="1"/>
          </p:cNvPicPr>
          <p:nvPr/>
        </p:nvPicPr>
        <p:blipFill>
          <a:blip r:embed="rId4"/>
          <a:srcRect/>
          <a:stretch>
            <a:fillRect/>
          </a:stretch>
        </p:blipFill>
        <p:spPr bwMode="auto">
          <a:xfrm>
            <a:off x="1021716" y="3947801"/>
            <a:ext cx="7942772" cy="758733"/>
          </a:xfrm>
          <a:prstGeom prst="rect">
            <a:avLst/>
          </a:prstGeom>
          <a:noFill/>
          <a:ln w="9525">
            <a:noFill/>
            <a:miter lim="800000"/>
            <a:headEnd/>
            <a:tailEnd/>
          </a:ln>
        </p:spPr>
      </p:pic>
      <p:pic>
        <p:nvPicPr>
          <p:cNvPr id="58372" name="Picture 4"/>
          <p:cNvPicPr>
            <a:picLocks noChangeAspect="1" noChangeArrowheads="1"/>
          </p:cNvPicPr>
          <p:nvPr/>
        </p:nvPicPr>
        <p:blipFill rotWithShape="1">
          <a:blip r:embed="rId5"/>
          <a:srcRect b="16935"/>
          <a:stretch/>
        </p:blipFill>
        <p:spPr bwMode="auto">
          <a:xfrm>
            <a:off x="997852" y="4797152"/>
            <a:ext cx="7966636" cy="1512168"/>
          </a:xfrm>
          <a:prstGeom prst="rect">
            <a:avLst/>
          </a:prstGeom>
          <a:noFill/>
          <a:ln w="9525">
            <a:noFill/>
            <a:miter lim="800000"/>
            <a:headEnd/>
            <a:tailEnd/>
          </a:ln>
        </p:spPr>
      </p:pic>
      <p:sp>
        <p:nvSpPr>
          <p:cNvPr id="14" name="TextBox 13"/>
          <p:cNvSpPr txBox="1"/>
          <p:nvPr/>
        </p:nvSpPr>
        <p:spPr>
          <a:xfrm>
            <a:off x="323528" y="4147102"/>
            <a:ext cx="1152128" cy="309755"/>
          </a:xfrm>
          <a:prstGeom prst="rect">
            <a:avLst/>
          </a:prstGeom>
          <a:noFill/>
        </p:spPr>
        <p:txBody>
          <a:bodyPr wrap="square" rtlCol="0">
            <a:spAutoFit/>
          </a:bodyPr>
          <a:lstStyle/>
          <a:p>
            <a:r>
              <a:rPr lang="en-GB" dirty="0" smtClean="0">
                <a:latin typeface="Verdana" panose="020B0604030504040204" pitchFamily="34" charset="0"/>
                <a:ea typeface="Verdana" panose="020B0604030504040204" pitchFamily="34" charset="0"/>
                <a:cs typeface="Verdana" panose="020B0604030504040204" pitchFamily="34" charset="0"/>
              </a:rPr>
              <a:t>Part a)</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323528" y="5373216"/>
            <a:ext cx="1152128" cy="307777"/>
          </a:xfrm>
          <a:prstGeom prst="rect">
            <a:avLst/>
          </a:prstGeom>
          <a:noFill/>
        </p:spPr>
        <p:txBody>
          <a:bodyPr wrap="square" rtlCol="0">
            <a:spAutoFit/>
          </a:bodyPr>
          <a:lstStyle/>
          <a:p>
            <a:r>
              <a:rPr lang="en-GB" dirty="0" smtClean="0">
                <a:latin typeface="Verdana" panose="020B0604030504040204" pitchFamily="34" charset="0"/>
                <a:ea typeface="Verdana" panose="020B0604030504040204" pitchFamily="34" charset="0"/>
                <a:cs typeface="Verdana" panose="020B0604030504040204" pitchFamily="34" charset="0"/>
              </a:rPr>
              <a:t>Part b)</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76672"/>
            <a:ext cx="8280920" cy="720079"/>
          </a:xfrm>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A Christmas Carol – scripts 8 and 9</a:t>
            </a:r>
            <a:endParaRPr lang="en-GB" sz="2400" dirty="0"/>
          </a:p>
        </p:txBody>
      </p:sp>
      <p:sp>
        <p:nvSpPr>
          <p:cNvPr id="61441" name="Rectangle 1"/>
          <p:cNvSpPr>
            <a:spLocks noChangeArrowheads="1"/>
          </p:cNvSpPr>
          <p:nvPr/>
        </p:nvSpPr>
        <p:spPr bwMode="auto">
          <a:xfrm>
            <a:off x="971600" y="1196751"/>
            <a:ext cx="835292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Verdana" pitchFamily="34" charset="0"/>
                <a:ea typeface="Times New Roman" pitchFamily="18" charset="0"/>
                <a:cs typeface="Arial" pitchFamily="34" charset="0"/>
              </a:rPr>
              <a:t>The extract is from Stave 2 when the first spirit takes Scrooge on a journey into the past and where he sees himself at Fezziwig’s on Christmas Eve. </a:t>
            </a:r>
          </a:p>
          <a:p>
            <a:pPr marL="0" marR="0" lvl="0" indent="0" algn="l" defTabSz="914400" rtl="0" eaLnBrk="1" fontAlgn="base" latinLnBrk="0" hangingPunct="1">
              <a:lnSpc>
                <a:spcPct val="100000"/>
              </a:lnSpc>
              <a:spcBef>
                <a:spcPct val="0"/>
              </a:spcBef>
              <a:spcAft>
                <a:spcPct val="0"/>
              </a:spcAft>
              <a:buClrTx/>
              <a:buSzTx/>
              <a:buFontTx/>
              <a:buNone/>
              <a:tabLst/>
            </a:pPr>
            <a:endParaRPr lang="en-GB" sz="1800" dirty="0" smtClean="0">
              <a:solidFill>
                <a:schemeClr val="tx1"/>
              </a:solidFill>
              <a:latin typeface="Verdana"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Verdana"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GB" sz="1800" dirty="0" smtClean="0">
              <a:solidFill>
                <a:schemeClr val="tx1"/>
              </a:solidFill>
              <a:latin typeface="Verdana" pitchFamily="34" charset="0"/>
              <a:cs typeface="Arial" pitchFamily="34" charset="0"/>
            </a:endParaRPr>
          </a:p>
        </p:txBody>
      </p:sp>
      <p:pic>
        <p:nvPicPr>
          <p:cNvPr id="3" name="Picture 2"/>
          <p:cNvPicPr>
            <a:picLocks noChangeAspect="1"/>
          </p:cNvPicPr>
          <p:nvPr/>
        </p:nvPicPr>
        <p:blipFill rotWithShape="1">
          <a:blip r:embed="rId3"/>
          <a:srcRect l="24013" t="18255" r="7476" b="39664"/>
          <a:stretch/>
        </p:blipFill>
        <p:spPr>
          <a:xfrm>
            <a:off x="791072" y="2167412"/>
            <a:ext cx="8352928" cy="410445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60648"/>
            <a:ext cx="4968551" cy="1224135"/>
          </a:xfrm>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9 - A Christmas Carol</a:t>
            </a:r>
            <a:endParaRPr lang="en-GB" sz="2400" dirty="0"/>
          </a:p>
        </p:txBody>
      </p:sp>
      <p:grpSp>
        <p:nvGrpSpPr>
          <p:cNvPr id="4" name="Group 12"/>
          <p:cNvGrpSpPr>
            <a:grpSpLocks/>
          </p:cNvGrpSpPr>
          <p:nvPr/>
        </p:nvGrpSpPr>
        <p:grpSpPr bwMode="auto">
          <a:xfrm>
            <a:off x="467544" y="1484784"/>
            <a:ext cx="8236148" cy="3456384"/>
            <a:chOff x="116" y="642"/>
            <a:chExt cx="5528" cy="3539"/>
          </a:xfrm>
        </p:grpSpPr>
        <p:sp>
          <p:nvSpPr>
            <p:cNvPr id="5"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6"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7" name="Group 14"/>
            <p:cNvGrpSpPr>
              <a:grpSpLocks/>
            </p:cNvGrpSpPr>
            <p:nvPr/>
          </p:nvGrpSpPr>
          <p:grpSpPr bwMode="auto">
            <a:xfrm>
              <a:off x="4816" y="878"/>
              <a:ext cx="647" cy="758"/>
              <a:chOff x="6804" y="879"/>
              <a:chExt cx="580" cy="680"/>
            </a:xfrm>
          </p:grpSpPr>
          <p:sp>
            <p:nvSpPr>
              <p:cNvPr id="8"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9"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0"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1"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1026" name="Picture 2"/>
          <p:cNvPicPr>
            <a:picLocks noChangeAspect="1" noChangeArrowheads="1"/>
          </p:cNvPicPr>
          <p:nvPr/>
        </p:nvPicPr>
        <p:blipFill>
          <a:blip r:embed="rId3"/>
          <a:srcRect/>
          <a:stretch>
            <a:fillRect/>
          </a:stretch>
        </p:blipFill>
        <p:spPr bwMode="auto">
          <a:xfrm rot="21426778">
            <a:off x="1219639" y="2153256"/>
            <a:ext cx="6148637" cy="14262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548681"/>
            <a:ext cx="7200800" cy="720079"/>
          </a:xfrm>
        </p:spPr>
        <p:txBody>
          <a:bodyPr/>
          <a:lstStyle/>
          <a:p>
            <a:r>
              <a:rPr lang="en-GB" sz="28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Pride and Prejudice </a:t>
            </a:r>
            <a:br>
              <a:rPr lang="en-GB" sz="28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br>
            <a:r>
              <a:rPr lang="en-GB" sz="20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(Scripts 10 – 14)</a:t>
            </a:r>
            <a:endParaRPr lang="en-GB" sz="2000" dirty="0"/>
          </a:p>
        </p:txBody>
      </p:sp>
      <p:sp>
        <p:nvSpPr>
          <p:cNvPr id="71681" name="Rectangle 1"/>
          <p:cNvSpPr>
            <a:spLocks noChangeArrowheads="1"/>
          </p:cNvSpPr>
          <p:nvPr/>
        </p:nvSpPr>
        <p:spPr bwMode="auto">
          <a:xfrm>
            <a:off x="899592" y="1772816"/>
            <a:ext cx="763284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Verdana" pitchFamily="34" charset="0"/>
                <a:ea typeface="Times New Roman" pitchFamily="18" charset="0"/>
                <a:cs typeface="Arial" pitchFamily="34" charset="0"/>
              </a:rPr>
              <a:t>The extract is from Chapter 58 when Elizabeth apologises to Darcy. </a:t>
            </a:r>
          </a:p>
        </p:txBody>
      </p:sp>
      <p:pic>
        <p:nvPicPr>
          <p:cNvPr id="3" name="Picture 2"/>
          <p:cNvPicPr>
            <a:picLocks noChangeAspect="1"/>
          </p:cNvPicPr>
          <p:nvPr/>
        </p:nvPicPr>
        <p:blipFill rotWithShape="1">
          <a:blip r:embed="rId3"/>
          <a:srcRect l="24013" t="22703" r="9838" b="40402"/>
          <a:stretch/>
        </p:blipFill>
        <p:spPr>
          <a:xfrm>
            <a:off x="899592" y="2564904"/>
            <a:ext cx="8064896" cy="359865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Section B, Part 1 - Poetry Anthology</a:t>
            </a:r>
            <a:endParaRPr lang="en-GB" sz="2400" b="1" dirty="0">
              <a:solidFill>
                <a:srgbClr val="00800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ext Placeholder 2"/>
          <p:cNvSpPr>
            <a:spLocks noGrp="1"/>
          </p:cNvSpPr>
          <p:nvPr>
            <p:ph type="body" idx="1"/>
          </p:nvPr>
        </p:nvSpPr>
        <p:spPr>
          <a:xfrm>
            <a:off x="1141036" y="1800000"/>
            <a:ext cx="7351364" cy="4323184"/>
          </a:xfrm>
        </p:spPr>
        <p:txBody>
          <a:bodyPr/>
          <a:lstStyle/>
          <a:p>
            <a:r>
              <a:rPr lang="en-GB" sz="1800" b="1" dirty="0" smtClean="0">
                <a:latin typeface="Verdana" panose="020B0604030504040204" pitchFamily="34" charset="0"/>
                <a:ea typeface="Verdana" panose="020B0604030504040204" pitchFamily="34" charset="0"/>
                <a:cs typeface="Verdana" panose="020B0604030504040204" pitchFamily="34" charset="0"/>
              </a:rPr>
              <a:t>Themes:</a:t>
            </a:r>
          </a:p>
          <a:p>
            <a:r>
              <a:rPr lang="en-GB" sz="1800" i="1" dirty="0" smtClean="0">
                <a:latin typeface="Verdana" panose="020B0604030504040204" pitchFamily="34" charset="0"/>
                <a:ea typeface="Verdana" panose="020B0604030504040204" pitchFamily="34" charset="0"/>
                <a:cs typeface="Verdana" panose="020B0604030504040204" pitchFamily="34" charset="0"/>
              </a:rPr>
              <a:t>Relationships</a:t>
            </a:r>
            <a:endParaRPr lang="en-GB" sz="1800" dirty="0">
              <a:latin typeface="Verdana" panose="020B0604030504040204" pitchFamily="34" charset="0"/>
              <a:ea typeface="Verdana" panose="020B0604030504040204" pitchFamily="34" charset="0"/>
              <a:cs typeface="Verdana" panose="020B0604030504040204" pitchFamily="34" charset="0"/>
            </a:endParaRPr>
          </a:p>
          <a:p>
            <a:r>
              <a:rPr lang="en-GB" sz="1800" i="1" dirty="0">
                <a:latin typeface="Verdana" panose="020B0604030504040204" pitchFamily="34" charset="0"/>
                <a:ea typeface="Verdana" panose="020B0604030504040204" pitchFamily="34" charset="0"/>
                <a:cs typeface="Verdana" panose="020B0604030504040204" pitchFamily="34" charset="0"/>
              </a:rPr>
              <a:t>Conflict</a:t>
            </a:r>
            <a:endParaRPr lang="en-GB" sz="1800" dirty="0">
              <a:latin typeface="Verdana" panose="020B0604030504040204" pitchFamily="34" charset="0"/>
              <a:ea typeface="Verdana" panose="020B0604030504040204" pitchFamily="34" charset="0"/>
              <a:cs typeface="Verdana" panose="020B0604030504040204" pitchFamily="34" charset="0"/>
            </a:endParaRPr>
          </a:p>
          <a:p>
            <a:r>
              <a:rPr lang="en-GB" sz="1800" i="1" dirty="0">
                <a:latin typeface="Verdana" panose="020B0604030504040204" pitchFamily="34" charset="0"/>
                <a:ea typeface="Verdana" panose="020B0604030504040204" pitchFamily="34" charset="0"/>
                <a:cs typeface="Verdana" panose="020B0604030504040204" pitchFamily="34" charset="0"/>
              </a:rPr>
              <a:t>Time and Place</a:t>
            </a:r>
            <a:endParaRPr lang="en-GB" sz="1800" dirty="0">
              <a:latin typeface="Verdana" panose="020B0604030504040204" pitchFamily="34" charset="0"/>
              <a:ea typeface="Verdana" panose="020B0604030504040204" pitchFamily="34" charset="0"/>
              <a:cs typeface="Verdana" panose="020B0604030504040204" pitchFamily="34" charset="0"/>
            </a:endParaRPr>
          </a:p>
          <a:p>
            <a:endParaRPr lang="en-GB" dirty="0" smtClean="0">
              <a:latin typeface="Verdana" panose="020B0604030504040204" pitchFamily="34" charset="0"/>
              <a:ea typeface="Verdana" panose="020B0604030504040204" pitchFamily="34" charset="0"/>
              <a:cs typeface="Verdana" panose="020B0604030504040204" pitchFamily="34" charset="0"/>
            </a:endParaRPr>
          </a:p>
          <a:p>
            <a:r>
              <a:rPr lang="en-GB" sz="1800" dirty="0" smtClean="0">
                <a:latin typeface="Verdana" panose="020B0604030504040204" pitchFamily="34" charset="0"/>
                <a:ea typeface="Verdana" panose="020B0604030504040204" pitchFamily="34" charset="0"/>
                <a:cs typeface="Verdana" panose="020B0604030504040204" pitchFamily="34" charset="0"/>
              </a:rPr>
              <a:t>The </a:t>
            </a:r>
            <a:r>
              <a:rPr lang="en-GB" sz="1800" dirty="0">
                <a:latin typeface="Verdana" panose="020B0604030504040204" pitchFamily="34" charset="0"/>
                <a:ea typeface="Verdana" panose="020B0604030504040204" pitchFamily="34" charset="0"/>
                <a:cs typeface="Verdana" panose="020B0604030504040204" pitchFamily="34" charset="0"/>
              </a:rPr>
              <a:t>anthology poetry question assesses </a:t>
            </a:r>
            <a:r>
              <a:rPr lang="en-GB" sz="1800" dirty="0" smtClean="0">
                <a:latin typeface="Verdana" panose="020B0604030504040204" pitchFamily="34" charset="0"/>
                <a:ea typeface="Verdana" panose="020B0604030504040204" pitchFamily="34" charset="0"/>
                <a:cs typeface="Verdana" panose="020B0604030504040204" pitchFamily="34" charset="0"/>
              </a:rPr>
              <a:t>AO2 </a:t>
            </a:r>
            <a:r>
              <a:rPr lang="en-GB" sz="1800" dirty="0">
                <a:latin typeface="Verdana" panose="020B0604030504040204" pitchFamily="34" charset="0"/>
                <a:ea typeface="Verdana" panose="020B0604030504040204" pitchFamily="34" charset="0"/>
                <a:cs typeface="Verdana" panose="020B0604030504040204" pitchFamily="34" charset="0"/>
              </a:rPr>
              <a:t>and </a:t>
            </a:r>
            <a:r>
              <a:rPr lang="en-GB" sz="1800" dirty="0" smtClean="0">
                <a:latin typeface="Verdana" panose="020B0604030504040204" pitchFamily="34" charset="0"/>
                <a:ea typeface="Verdana" panose="020B0604030504040204" pitchFamily="34" charset="0"/>
                <a:cs typeface="Verdana" panose="020B0604030504040204" pitchFamily="34" charset="0"/>
              </a:rPr>
              <a:t>AO3:</a:t>
            </a:r>
          </a:p>
          <a:p>
            <a:endParaRPr lang="en-GB" dirty="0">
              <a:latin typeface="+mn-lt"/>
              <a:ea typeface="Verdana" panose="020B0604030504040204" pitchFamily="34" charset="0"/>
              <a:cs typeface="Verdana" panose="020B0604030504040204" pitchFamily="34" charset="0"/>
            </a:endParaRPr>
          </a:p>
          <a:p>
            <a:endParaRPr lang="en-GB" dirty="0">
              <a:latin typeface="+mn-lt"/>
              <a:ea typeface="Verdana" panose="020B0604030504040204" pitchFamily="34" charset="0"/>
              <a:cs typeface="Verdana" panose="020B0604030504040204" pitchFamily="34" charset="0"/>
            </a:endParaRPr>
          </a:p>
          <a:p>
            <a:r>
              <a:rPr lang="en-GB" dirty="0">
                <a:latin typeface="+mn-lt"/>
                <a:ea typeface="Verdana" panose="020B0604030504040204" pitchFamily="34" charset="0"/>
                <a:cs typeface="Verdana" panose="020B0604030504040204" pitchFamily="34" charset="0"/>
              </a:rPr>
              <a:t> </a:t>
            </a:r>
          </a:p>
        </p:txBody>
      </p:sp>
      <p:graphicFrame>
        <p:nvGraphicFramePr>
          <p:cNvPr id="4" name="Table 3"/>
          <p:cNvGraphicFramePr>
            <a:graphicFrameLocks noGrp="1"/>
          </p:cNvGraphicFramePr>
          <p:nvPr>
            <p:extLst>
              <p:ext uri="{D42A27DB-BD31-4B8C-83A1-F6EECF244321}">
                <p14:modId xmlns:p14="http://schemas.microsoft.com/office/powerpoint/2010/main" val="2073418998"/>
              </p:ext>
            </p:extLst>
          </p:nvPr>
        </p:nvGraphicFramePr>
        <p:xfrm>
          <a:off x="1141036" y="3789040"/>
          <a:ext cx="7391404" cy="2103120"/>
        </p:xfrm>
        <a:graphic>
          <a:graphicData uri="http://schemas.openxmlformats.org/drawingml/2006/table">
            <a:tbl>
              <a:tblPr firstRow="1" bandRow="1">
                <a:tableStyleId>{0CE8CB1A-2303-47FB-8809-915A3B7BF57A}</a:tableStyleId>
              </a:tblPr>
              <a:tblGrid>
                <a:gridCol w="1425648"/>
                <a:gridCol w="5965756"/>
              </a:tblGrid>
              <a:tr h="370840">
                <a:tc>
                  <a:txBody>
                    <a:bodyPr/>
                    <a:lstStyle/>
                    <a:p>
                      <a:r>
                        <a:rPr lang="en-GB" sz="1800" dirty="0" smtClean="0">
                          <a:latin typeface="Verdana" panose="020B0604030504040204" pitchFamily="34" charset="0"/>
                          <a:ea typeface="Verdana" panose="020B0604030504040204" pitchFamily="34" charset="0"/>
                          <a:cs typeface="Verdana" panose="020B0604030504040204" pitchFamily="34" charset="0"/>
                        </a:rPr>
                        <a:t>AO2</a:t>
                      </a:r>
                      <a:endParaRPr lang="en-GB"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800" dirty="0" smtClean="0">
                          <a:latin typeface="Verdana" panose="020B0604030504040204" pitchFamily="34" charset="0"/>
                          <a:ea typeface="Verdana" panose="020B0604030504040204" pitchFamily="34" charset="0"/>
                          <a:cs typeface="Verdana" panose="020B0604030504040204" pitchFamily="34" charset="0"/>
                        </a:rPr>
                        <a:t>Analyse the language, form and structure used by a writer to create meanings and effects, using relevant subject terminology where appropriate. </a:t>
                      </a:r>
                      <a:endParaRPr lang="en-GB" sz="1800" dirty="0">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r>
                        <a:rPr lang="en-GB" sz="1800" dirty="0" smtClean="0">
                          <a:latin typeface="Verdana" panose="020B0604030504040204" pitchFamily="34" charset="0"/>
                          <a:ea typeface="Verdana" panose="020B0604030504040204" pitchFamily="34" charset="0"/>
                          <a:cs typeface="Verdana" panose="020B0604030504040204" pitchFamily="34" charset="0"/>
                        </a:rPr>
                        <a:t>AO3</a:t>
                      </a:r>
                      <a:endParaRPr lang="en-GB"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800" dirty="0" smtClean="0">
                          <a:latin typeface="Verdana" panose="020B0604030504040204" pitchFamily="34" charset="0"/>
                          <a:ea typeface="Verdana" panose="020B0604030504040204" pitchFamily="34" charset="0"/>
                          <a:cs typeface="Verdana" panose="020B0604030504040204" pitchFamily="34" charset="0"/>
                        </a:rPr>
                        <a:t>Show understanding of the relationships between texts</a:t>
                      </a:r>
                      <a:r>
                        <a:rPr lang="en-GB" sz="1800" baseline="0" dirty="0" smtClean="0">
                          <a:latin typeface="Verdana" panose="020B0604030504040204" pitchFamily="34" charset="0"/>
                          <a:ea typeface="Verdana" panose="020B0604030504040204" pitchFamily="34" charset="0"/>
                          <a:cs typeface="Verdana" panose="020B0604030504040204" pitchFamily="34" charset="0"/>
                        </a:rPr>
                        <a:t> </a:t>
                      </a:r>
                      <a:r>
                        <a:rPr lang="en-GB" sz="1800" dirty="0" smtClean="0">
                          <a:latin typeface="Verdana" panose="020B0604030504040204" pitchFamily="34" charset="0"/>
                          <a:ea typeface="Verdana" panose="020B0604030504040204" pitchFamily="34" charset="0"/>
                          <a:cs typeface="Verdana" panose="020B0604030504040204" pitchFamily="34" charset="0"/>
                        </a:rPr>
                        <a:t>and the contexts in which they were written.</a:t>
                      </a:r>
                    </a:p>
                    <a:p>
                      <a:endParaRPr lang="en-GB" sz="1800" dirty="0">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spTree>
    <p:extLst>
      <p:ext uri="{BB962C8B-B14F-4D97-AF65-F5344CB8AC3E}">
        <p14:creationId xmlns:p14="http://schemas.microsoft.com/office/powerpoint/2010/main" val="924374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2400" b="1" dirty="0" smtClean="0">
                <a:solidFill>
                  <a:srgbClr val="3D7D6B"/>
                </a:solidFill>
                <a:latin typeface="Verdana"/>
                <a:ea typeface="Verdana"/>
                <a:cs typeface="Verdana"/>
                <a:sym typeface="Verdana"/>
              </a:rPr>
              <a:t>Aims of the training</a:t>
            </a:r>
            <a:endParaRPr lang="en-US" sz="2400" b="1" i="0" u="none" strike="noStrike" cap="none" baseline="0" dirty="0">
              <a:solidFill>
                <a:srgbClr val="3D7D6B"/>
              </a:solidFill>
              <a:latin typeface="Verdana"/>
              <a:ea typeface="Verdana"/>
              <a:cs typeface="Verdana"/>
              <a:sym typeface="Verdana"/>
            </a:endParaRPr>
          </a:p>
        </p:txBody>
      </p:sp>
      <p:sp>
        <p:nvSpPr>
          <p:cNvPr id="2" name="Rectangle 1"/>
          <p:cNvSpPr/>
          <p:nvPr/>
        </p:nvSpPr>
        <p:spPr>
          <a:xfrm>
            <a:off x="1152525" y="1700808"/>
            <a:ext cx="7523932" cy="4001095"/>
          </a:xfrm>
          <a:prstGeom prst="rect">
            <a:avLst/>
          </a:prstGeom>
        </p:spPr>
        <p:txBody>
          <a:bodyPr wrap="square">
            <a:spAutoFit/>
          </a:bodyPr>
          <a:lstStyle/>
          <a:p>
            <a:r>
              <a:rPr lang="en-GB" sz="1600" dirty="0" smtClean="0">
                <a:latin typeface="Verdana" panose="020B0604030504040204" pitchFamily="34" charset="0"/>
                <a:ea typeface="Verdana" panose="020B0604030504040204" pitchFamily="34" charset="0"/>
                <a:cs typeface="Verdana" panose="020B0604030504040204" pitchFamily="34" charset="0"/>
              </a:rPr>
              <a:t>This training </a:t>
            </a:r>
            <a:r>
              <a:rPr lang="en-GB" sz="1600" dirty="0">
                <a:latin typeface="Verdana" panose="020B0604030504040204" pitchFamily="34" charset="0"/>
                <a:ea typeface="Verdana" panose="020B0604030504040204" pitchFamily="34" charset="0"/>
                <a:cs typeface="Verdana" panose="020B0604030504040204" pitchFamily="34" charset="0"/>
              </a:rPr>
              <a:t>has been designed to support you in marking the Edexcel GCSE (9-1) English Literature specimen paper, allowing you to use the specimen paper as a mock paper for your students</a:t>
            </a:r>
            <a:r>
              <a:rPr lang="en-GB" sz="1600" dirty="0" smtClean="0">
                <a:latin typeface="Verdana" panose="020B0604030504040204" pitchFamily="34" charset="0"/>
                <a:ea typeface="Verdana" panose="020B0604030504040204" pitchFamily="34" charset="0"/>
                <a:cs typeface="Verdana" panose="020B0604030504040204" pitchFamily="34" charset="0"/>
              </a:rPr>
              <a:t>.</a:t>
            </a:r>
          </a:p>
          <a:p>
            <a:endParaRPr lang="en-GB" sz="1600" dirty="0">
              <a:latin typeface="Verdana" panose="020B0604030504040204" pitchFamily="34" charset="0"/>
              <a:ea typeface="Verdana" panose="020B0604030504040204" pitchFamily="34" charset="0"/>
              <a:cs typeface="Verdana" panose="020B0604030504040204" pitchFamily="34" charset="0"/>
            </a:endParaRPr>
          </a:p>
          <a:p>
            <a:endParaRPr lang="en-GB" sz="1600" dirty="0" smtClean="0">
              <a:latin typeface="Verdana" panose="020B0604030504040204" pitchFamily="34" charset="0"/>
              <a:ea typeface="Verdana" panose="020B0604030504040204" pitchFamily="34" charset="0"/>
              <a:cs typeface="Verdana" panose="020B0604030504040204" pitchFamily="34" charset="0"/>
            </a:endParaRPr>
          </a:p>
          <a:p>
            <a:r>
              <a:rPr lang="en-GB" sz="1600" dirty="0" smtClean="0">
                <a:latin typeface="Verdana" panose="020B0604030504040204" pitchFamily="34" charset="0"/>
                <a:ea typeface="Verdana" panose="020B0604030504040204" pitchFamily="34" charset="0"/>
                <a:cs typeface="Verdana" panose="020B0604030504040204" pitchFamily="34" charset="0"/>
              </a:rPr>
              <a:t>During the training we will:</a:t>
            </a:r>
          </a:p>
          <a:p>
            <a:endParaRPr lang="en-GB" sz="1600" dirty="0" smtClean="0">
              <a:latin typeface="Verdana" panose="020B0604030504040204" pitchFamily="34" charset="0"/>
              <a:ea typeface="Verdana" panose="020B0604030504040204" pitchFamily="34" charset="0"/>
              <a:cs typeface="Verdana" panose="020B0604030504040204" pitchFamily="34" charset="0"/>
            </a:endParaRPr>
          </a:p>
          <a:p>
            <a:r>
              <a:rPr lang="en-GB" sz="1600" dirty="0" smtClean="0">
                <a:latin typeface="Verdana" panose="020B0604030504040204" pitchFamily="34" charset="0"/>
                <a:ea typeface="Verdana" panose="020B0604030504040204" pitchFamily="34" charset="0"/>
                <a:cs typeface="Verdana" panose="020B0604030504040204" pitchFamily="34" charset="0"/>
              </a:rPr>
              <a:t>- cover the </a:t>
            </a:r>
            <a:r>
              <a:rPr lang="en-GB" sz="1600" dirty="0">
                <a:latin typeface="Verdana" panose="020B0604030504040204" pitchFamily="34" charset="0"/>
                <a:ea typeface="Verdana" panose="020B0604030504040204" pitchFamily="34" charset="0"/>
                <a:cs typeface="Verdana" panose="020B0604030504040204" pitchFamily="34" charset="0"/>
              </a:rPr>
              <a:t>assessment requirements of the new specification</a:t>
            </a:r>
          </a:p>
          <a:p>
            <a:r>
              <a:rPr lang="en-GB" sz="1600" dirty="0">
                <a:latin typeface="Verdana" panose="020B0604030504040204" pitchFamily="34" charset="0"/>
                <a:ea typeface="Verdana" panose="020B0604030504040204" pitchFamily="34" charset="0"/>
                <a:cs typeface="Verdana" panose="020B0604030504040204" pitchFamily="34" charset="0"/>
              </a:rPr>
              <a:t> </a:t>
            </a:r>
          </a:p>
          <a:p>
            <a:r>
              <a:rPr lang="en-GB" sz="1600" dirty="0">
                <a:latin typeface="Verdana" panose="020B0604030504040204" pitchFamily="34" charset="0"/>
                <a:ea typeface="Verdana" panose="020B0604030504040204" pitchFamily="34" charset="0"/>
                <a:cs typeface="Verdana" panose="020B0604030504040204" pitchFamily="34" charset="0"/>
              </a:rPr>
              <a:t>- l</a:t>
            </a:r>
            <a:r>
              <a:rPr lang="en-GB" sz="1600" dirty="0" smtClean="0">
                <a:latin typeface="Verdana" panose="020B0604030504040204" pitchFamily="34" charset="0"/>
                <a:ea typeface="Verdana" panose="020B0604030504040204" pitchFamily="34" charset="0"/>
                <a:cs typeface="Verdana" panose="020B0604030504040204" pitchFamily="34" charset="0"/>
              </a:rPr>
              <a:t>ook at the </a:t>
            </a:r>
            <a:r>
              <a:rPr lang="en-GB" sz="1600" dirty="0">
                <a:latin typeface="Verdana" panose="020B0604030504040204" pitchFamily="34" charset="0"/>
                <a:ea typeface="Verdana" panose="020B0604030504040204" pitchFamily="34" charset="0"/>
                <a:cs typeface="Verdana" panose="020B0604030504040204" pitchFamily="34" charset="0"/>
              </a:rPr>
              <a:t>new types of </a:t>
            </a:r>
            <a:r>
              <a:rPr lang="en-GB" sz="1600" dirty="0" smtClean="0">
                <a:latin typeface="Verdana" panose="020B0604030504040204" pitchFamily="34" charset="0"/>
                <a:ea typeface="Verdana" panose="020B0604030504040204" pitchFamily="34" charset="0"/>
                <a:cs typeface="Verdana" panose="020B0604030504040204" pitchFamily="34" charset="0"/>
              </a:rPr>
              <a:t>questions</a:t>
            </a:r>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dirty="0">
                <a:latin typeface="Verdana" panose="020B0604030504040204" pitchFamily="34" charset="0"/>
                <a:ea typeface="Verdana" panose="020B0604030504040204" pitchFamily="34" charset="0"/>
                <a:cs typeface="Verdana" panose="020B0604030504040204" pitchFamily="34" charset="0"/>
              </a:rPr>
              <a:t> </a:t>
            </a:r>
          </a:p>
          <a:p>
            <a:r>
              <a:rPr lang="en-GB" sz="1600" dirty="0" smtClean="0">
                <a:latin typeface="Verdana" panose="020B0604030504040204" pitchFamily="34" charset="0"/>
                <a:ea typeface="Verdana" panose="020B0604030504040204" pitchFamily="34" charset="0"/>
                <a:cs typeface="Verdana" panose="020B0604030504040204" pitchFamily="34" charset="0"/>
              </a:rPr>
              <a:t>- review examples of real student </a:t>
            </a:r>
            <a:r>
              <a:rPr lang="en-GB" sz="1600" dirty="0">
                <a:latin typeface="Verdana" panose="020B0604030504040204" pitchFamily="34" charset="0"/>
                <a:ea typeface="Verdana" panose="020B0604030504040204" pitchFamily="34" charset="0"/>
                <a:cs typeface="Verdana" panose="020B0604030504040204" pitchFamily="34" charset="0"/>
              </a:rPr>
              <a:t>responses to </a:t>
            </a:r>
            <a:r>
              <a:rPr lang="en-GB" sz="1600" dirty="0" smtClean="0">
                <a:latin typeface="Verdana" panose="020B0604030504040204" pitchFamily="34" charset="0"/>
                <a:ea typeface="Verdana" panose="020B0604030504040204" pitchFamily="34" charset="0"/>
                <a:cs typeface="Verdana" panose="020B0604030504040204" pitchFamily="34" charset="0"/>
              </a:rPr>
              <a:t>questions</a:t>
            </a:r>
          </a:p>
          <a:p>
            <a:pPr marL="285750" indent="-285750">
              <a:buFontTx/>
              <a:buChar char="-"/>
            </a:pPr>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dirty="0" smtClean="0">
                <a:latin typeface="Verdana" panose="020B0604030504040204" pitchFamily="34" charset="0"/>
                <a:ea typeface="Verdana" panose="020B0604030504040204" pitchFamily="34" charset="0"/>
                <a:cs typeface="Verdana" panose="020B0604030504040204" pitchFamily="34" charset="0"/>
              </a:rPr>
              <a:t>- understand how to use the mark schemes to mark your students’ mocks.</a:t>
            </a:r>
            <a:endParaRPr lang="en-GB" sz="1600" dirty="0">
              <a:latin typeface="Verdana" panose="020B0604030504040204" pitchFamily="34" charset="0"/>
              <a:ea typeface="Verdana" panose="020B0604030504040204" pitchFamily="34" charset="0"/>
              <a:cs typeface="Verdana" panose="020B0604030504040204" pitchFamily="34" charset="0"/>
            </a:endParaRPr>
          </a:p>
          <a:p>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8189494"/>
      </p:ext>
    </p:extLst>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484784"/>
            <a:ext cx="8064896" cy="1224135"/>
          </a:xfrm>
        </p:spPr>
        <p:txBody>
          <a:bodyPr/>
          <a:lstStyle/>
          <a:p>
            <a:r>
              <a:rPr lang="en-GB" sz="18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Understanding the relationship between a text and its context (AO3)</a:t>
            </a:r>
            <a:r>
              <a:rPr lang="en-GB" sz="1800" dirty="0" smtClean="0">
                <a:latin typeface="Verdana" panose="020B0604030504040204" pitchFamily="34" charset="0"/>
                <a:ea typeface="Verdana" panose="020B0604030504040204" pitchFamily="34" charset="0"/>
                <a:cs typeface="Verdana" panose="020B0604030504040204" pitchFamily="34" charset="0"/>
              </a:rPr>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There are different kinds, or categories, of context which affect authors’ work and the reader’s response to it. Teaching should include: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the author's own life and individual situation, including the place and time of writing, </a:t>
            </a:r>
            <a:r>
              <a:rPr lang="en-GB" sz="1800" b="1" dirty="0" smtClean="0">
                <a:latin typeface="Verdana" panose="020B0604030504040204" pitchFamily="34" charset="0"/>
                <a:ea typeface="Verdana" panose="020B0604030504040204" pitchFamily="34" charset="0"/>
                <a:cs typeface="Verdana" panose="020B0604030504040204" pitchFamily="34" charset="0"/>
              </a:rPr>
              <a:t>only </a:t>
            </a:r>
            <a:r>
              <a:rPr lang="en-GB" sz="1800" dirty="0" smtClean="0">
                <a:latin typeface="Verdana" panose="020B0604030504040204" pitchFamily="34" charset="0"/>
                <a:ea typeface="Verdana" panose="020B0604030504040204" pitchFamily="34" charset="0"/>
                <a:cs typeface="Verdana" panose="020B0604030504040204" pitchFamily="34" charset="0"/>
              </a:rPr>
              <a:t>where these relate to the text</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the historical setting, time and location of the text</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social and cultural contexts (e.g. attitudes in society; expectations of different cultural groups)</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the literary context of the text, for example, literary movements or genres </a:t>
            </a:r>
            <a:br>
              <a:rPr lang="en-GB" sz="1800" dirty="0" smtClean="0">
                <a:latin typeface="Verdana" panose="020B0604030504040204" pitchFamily="34" charset="0"/>
                <a:ea typeface="Verdana" panose="020B0604030504040204" pitchFamily="34" charset="0"/>
                <a:cs typeface="Verdana" panose="020B0604030504040204" pitchFamily="34" charset="0"/>
              </a:rPr>
            </a:br>
            <a:r>
              <a:rPr lang="en-GB" sz="1800" dirty="0" smtClean="0">
                <a:latin typeface="Verdana" panose="020B0604030504040204" pitchFamily="34" charset="0"/>
                <a:ea typeface="Verdana" panose="020B0604030504040204" pitchFamily="34" charset="0"/>
                <a:cs typeface="Verdana" panose="020B0604030504040204" pitchFamily="34" charset="0"/>
              </a:rPr>
              <a:t>● the way in which texts are received and engaged with by different audiences, at different times (for example, how a text may be read differently in the twenty-first century from when it was written).</a:t>
            </a:r>
            <a:r>
              <a:rPr lang="en-GB" dirty="0" smtClean="0">
                <a:latin typeface="Verdana" panose="020B0604030504040204" pitchFamily="34" charset="0"/>
                <a:ea typeface="Verdana" panose="020B0604030504040204" pitchFamily="34" charset="0"/>
                <a:cs typeface="Verdana" panose="020B0604030504040204" pitchFamily="34" charset="0"/>
              </a:rPr>
              <a:t/>
            </a:r>
            <a:br>
              <a:rPr lang="en-GB" dirty="0" smtClean="0">
                <a:latin typeface="Verdana" panose="020B0604030504040204" pitchFamily="34" charset="0"/>
                <a:ea typeface="Verdana" panose="020B0604030504040204" pitchFamily="34" charset="0"/>
                <a:cs typeface="Verdana" panose="020B0604030504040204" pitchFamily="34" charset="0"/>
              </a:rPr>
            </a:b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p:nvPr/>
        </p:nvSpPr>
        <p:spPr>
          <a:xfrm>
            <a:off x="1259632" y="764704"/>
            <a:ext cx="6431569" cy="461665"/>
          </a:xfrm>
          <a:prstGeom prst="rect">
            <a:avLst/>
          </a:prstGeom>
        </p:spPr>
        <p:txBody>
          <a:bodyPr wrap="non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Section B, Part 1 - Poetry Anthology</a:t>
            </a:r>
            <a:endParaRPr lang="en-GB"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Scripts 15 and 16 Poetry Anthology (Conflict)</a:t>
            </a:r>
            <a:endParaRPr lang="en-GB" sz="2400" b="1" dirty="0">
              <a:solidFill>
                <a:srgbClr val="008000"/>
              </a:solidFill>
              <a:latin typeface="Verdana" panose="020B0604030504040204" pitchFamily="34" charset="0"/>
              <a:ea typeface="Verdana" panose="020B0604030504040204" pitchFamily="34" charset="0"/>
              <a:cs typeface="Verdana" panose="020B0604030504040204" pitchFamily="34" charset="0"/>
            </a:endParaRPr>
          </a:p>
        </p:txBody>
      </p:sp>
      <p:pic>
        <p:nvPicPr>
          <p:cNvPr id="5" name="Picture 4"/>
          <p:cNvPicPr>
            <a:picLocks noChangeAspect="1"/>
          </p:cNvPicPr>
          <p:nvPr/>
        </p:nvPicPr>
        <p:blipFill rotWithShape="1">
          <a:blip r:embed="rId3"/>
          <a:srcRect l="24012" t="17719" r="6295" b="56644"/>
          <a:stretch/>
        </p:blipFill>
        <p:spPr>
          <a:xfrm>
            <a:off x="467924" y="2132856"/>
            <a:ext cx="8496944" cy="2500536"/>
          </a:xfrm>
          <a:prstGeom prst="rect">
            <a:avLst/>
          </a:prstGeom>
        </p:spPr>
      </p:pic>
    </p:spTree>
    <p:extLst>
      <p:ext uri="{BB962C8B-B14F-4D97-AF65-F5344CB8AC3E}">
        <p14:creationId xmlns:p14="http://schemas.microsoft.com/office/powerpoint/2010/main" val="5812449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7624" y="692696"/>
            <a:ext cx="6840760" cy="830997"/>
          </a:xfrm>
          <a:prstGeom prst="rect">
            <a:avLst/>
          </a:prstGeom>
        </p:spPr>
        <p:txBody>
          <a:bodyPr wrap="squar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16 – Anthology Poetry</a:t>
            </a:r>
          </a:p>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Question 9</a:t>
            </a:r>
            <a:r>
              <a:rPr lang="en-GB" sz="2400" b="1" i="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 Conflict</a:t>
            </a:r>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 </a:t>
            </a:r>
            <a:endParaRPr lang="en-GB" sz="2400" dirty="0"/>
          </a:p>
        </p:txBody>
      </p:sp>
      <p:grpSp>
        <p:nvGrpSpPr>
          <p:cNvPr id="4" name="Group 12"/>
          <p:cNvGrpSpPr>
            <a:grpSpLocks/>
          </p:cNvGrpSpPr>
          <p:nvPr/>
        </p:nvGrpSpPr>
        <p:grpSpPr bwMode="auto">
          <a:xfrm>
            <a:off x="887016" y="1306813"/>
            <a:ext cx="6840760" cy="2088232"/>
            <a:chOff x="116" y="642"/>
            <a:chExt cx="5528" cy="3539"/>
          </a:xfrm>
        </p:grpSpPr>
        <p:sp>
          <p:nvSpPr>
            <p:cNvPr id="5"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6"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7" name="Group 14"/>
            <p:cNvGrpSpPr>
              <a:grpSpLocks/>
            </p:cNvGrpSpPr>
            <p:nvPr/>
          </p:nvGrpSpPr>
          <p:grpSpPr bwMode="auto">
            <a:xfrm>
              <a:off x="4816" y="878"/>
              <a:ext cx="647" cy="758"/>
              <a:chOff x="6804" y="879"/>
              <a:chExt cx="580" cy="680"/>
            </a:xfrm>
          </p:grpSpPr>
          <p:sp>
            <p:nvSpPr>
              <p:cNvPr id="8"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9"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0"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1"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78850" name="Picture 2"/>
          <p:cNvPicPr>
            <a:picLocks noChangeAspect="1" noChangeArrowheads="1"/>
          </p:cNvPicPr>
          <p:nvPr/>
        </p:nvPicPr>
        <p:blipFill>
          <a:blip r:embed="rId3"/>
          <a:srcRect/>
          <a:stretch>
            <a:fillRect/>
          </a:stretch>
        </p:blipFill>
        <p:spPr bwMode="auto">
          <a:xfrm rot="21445331">
            <a:off x="1589495" y="1757006"/>
            <a:ext cx="4524375" cy="1123950"/>
          </a:xfrm>
          <a:prstGeom prst="rect">
            <a:avLst/>
          </a:prstGeom>
          <a:noFill/>
          <a:ln w="9525">
            <a:noFill/>
            <a:miter lim="800000"/>
            <a:headEnd/>
            <a:tailEnd/>
          </a:ln>
        </p:spPr>
      </p:pic>
      <p:pic>
        <p:nvPicPr>
          <p:cNvPr id="78851" name="Picture 3"/>
          <p:cNvPicPr>
            <a:picLocks noChangeAspect="1" noChangeArrowheads="1"/>
          </p:cNvPicPr>
          <p:nvPr/>
        </p:nvPicPr>
        <p:blipFill>
          <a:blip r:embed="rId4"/>
          <a:srcRect/>
          <a:stretch>
            <a:fillRect/>
          </a:stretch>
        </p:blipFill>
        <p:spPr bwMode="auto">
          <a:xfrm>
            <a:off x="121833" y="3448980"/>
            <a:ext cx="9022816" cy="278833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59632" y="620688"/>
            <a:ext cx="6984776" cy="830997"/>
          </a:xfrm>
          <a:prstGeom prst="rect">
            <a:avLst/>
          </a:prstGeom>
        </p:spPr>
        <p:txBody>
          <a:bodyPr wrap="squar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17 – Anthology Poetry</a:t>
            </a:r>
          </a:p>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Question 10 </a:t>
            </a:r>
            <a:r>
              <a:rPr lang="en-GB" sz="2400" b="1" i="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Time and Place</a:t>
            </a:r>
            <a:endParaRPr lang="en-GB" sz="2400" dirty="0"/>
          </a:p>
        </p:txBody>
      </p:sp>
      <p:pic>
        <p:nvPicPr>
          <p:cNvPr id="4" name="Picture 3"/>
          <p:cNvPicPr>
            <a:picLocks noChangeAspect="1"/>
          </p:cNvPicPr>
          <p:nvPr/>
        </p:nvPicPr>
        <p:blipFill rotWithShape="1">
          <a:blip r:embed="rId3"/>
          <a:srcRect l="24013" t="27113" r="7476" b="43356"/>
          <a:stretch/>
        </p:blipFill>
        <p:spPr>
          <a:xfrm>
            <a:off x="575556" y="2060848"/>
            <a:ext cx="8352928" cy="288032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31640" y="476672"/>
            <a:ext cx="6912768" cy="830997"/>
          </a:xfrm>
          <a:prstGeom prst="rect">
            <a:avLst/>
          </a:prstGeom>
        </p:spPr>
        <p:txBody>
          <a:bodyPr wrap="squar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 17 – Anthology Poetry</a:t>
            </a:r>
          </a:p>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Question 10 </a:t>
            </a:r>
            <a:r>
              <a:rPr lang="en-GB" sz="2400" b="1" i="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Time and Place</a:t>
            </a:r>
            <a:endParaRPr lang="en-GB" sz="2400" dirty="0"/>
          </a:p>
        </p:txBody>
      </p:sp>
      <p:sp>
        <p:nvSpPr>
          <p:cNvPr id="4" name="Title 1"/>
          <p:cNvSpPr txBox="1">
            <a:spLocks/>
          </p:cNvSpPr>
          <p:nvPr/>
        </p:nvSpPr>
        <p:spPr>
          <a:xfrm>
            <a:off x="611560" y="1556792"/>
            <a:ext cx="7848872" cy="1224135"/>
          </a:xfrm>
          <a:prstGeom prst="rect">
            <a:avLst/>
          </a:prstGeom>
          <a:noFill/>
          <a:ln>
            <a:noFill/>
          </a:ln>
        </p:spPr>
        <p:txBody>
          <a:bodyPr lIns="91425" tIns="91425" rIns="91425" bIns="91425"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grpSp>
        <p:nvGrpSpPr>
          <p:cNvPr id="6" name="Group 12"/>
          <p:cNvGrpSpPr>
            <a:grpSpLocks/>
          </p:cNvGrpSpPr>
          <p:nvPr/>
        </p:nvGrpSpPr>
        <p:grpSpPr bwMode="auto">
          <a:xfrm>
            <a:off x="862062" y="1428675"/>
            <a:ext cx="6840760" cy="1944216"/>
            <a:chOff x="116" y="642"/>
            <a:chExt cx="5528" cy="3539"/>
          </a:xfrm>
        </p:grpSpPr>
        <p:sp>
          <p:nvSpPr>
            <p:cNvPr id="7"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8"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9" name="Group 14"/>
            <p:cNvGrpSpPr>
              <a:grpSpLocks/>
            </p:cNvGrpSpPr>
            <p:nvPr/>
          </p:nvGrpSpPr>
          <p:grpSpPr bwMode="auto">
            <a:xfrm>
              <a:off x="4816" y="878"/>
              <a:ext cx="647" cy="758"/>
              <a:chOff x="6804" y="879"/>
              <a:chExt cx="580" cy="680"/>
            </a:xfrm>
          </p:grpSpPr>
          <p:sp>
            <p:nvSpPr>
              <p:cNvPr id="10"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11"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2"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3"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15" name="Picture 3"/>
          <p:cNvPicPr>
            <a:picLocks noChangeAspect="1" noChangeArrowheads="1"/>
          </p:cNvPicPr>
          <p:nvPr/>
        </p:nvPicPr>
        <p:blipFill>
          <a:blip r:embed="rId3"/>
          <a:srcRect/>
          <a:stretch>
            <a:fillRect/>
          </a:stretch>
        </p:blipFill>
        <p:spPr bwMode="auto">
          <a:xfrm>
            <a:off x="0" y="3355718"/>
            <a:ext cx="9144000" cy="2834128"/>
          </a:xfrm>
          <a:prstGeom prst="rect">
            <a:avLst/>
          </a:prstGeom>
          <a:noFill/>
          <a:ln w="9525">
            <a:noFill/>
            <a:miter lim="800000"/>
            <a:headEnd/>
            <a:tailEnd/>
          </a:ln>
        </p:spPr>
      </p:pic>
      <p:pic>
        <p:nvPicPr>
          <p:cNvPr id="79874" name="Picture 2"/>
          <p:cNvPicPr>
            <a:picLocks noChangeAspect="1" noChangeArrowheads="1"/>
          </p:cNvPicPr>
          <p:nvPr/>
        </p:nvPicPr>
        <p:blipFill>
          <a:blip r:embed="rId4"/>
          <a:srcRect/>
          <a:stretch>
            <a:fillRect/>
          </a:stretch>
        </p:blipFill>
        <p:spPr bwMode="auto">
          <a:xfrm rot="21384398">
            <a:off x="1505319" y="1748728"/>
            <a:ext cx="4591050" cy="12573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916833"/>
            <a:ext cx="8280920" cy="4032447"/>
          </a:xfrm>
        </p:spPr>
        <p:txBody>
          <a:bodyPr/>
          <a:lstStyle/>
          <a:p>
            <a:r>
              <a:rPr lang="en-GB" sz="1800" dirty="0" smtClean="0"/>
              <a:t>Questions will always begin with ‘Compare’ and the three bullets will always remain the same. </a:t>
            </a:r>
            <a:br>
              <a:rPr lang="en-GB" sz="1800" dirty="0" smtClean="0"/>
            </a:br>
            <a:r>
              <a:rPr lang="en-GB" sz="1800" dirty="0" smtClean="0"/>
              <a:t/>
            </a:r>
            <a:br>
              <a:rPr lang="en-GB" sz="1800" dirty="0" smtClean="0"/>
            </a:br>
            <a:r>
              <a:rPr lang="en-GB" sz="1800" b="1" dirty="0" smtClean="0"/>
              <a:t>Assessment Objectives: AO1 and AO2 with comparison requirement.</a:t>
            </a:r>
            <a:br>
              <a:rPr lang="en-GB" sz="1800" b="1" dirty="0" smtClean="0"/>
            </a:br>
            <a:r>
              <a:rPr lang="en-GB" sz="1800" b="1" dirty="0" smtClean="0"/>
              <a:t/>
            </a:r>
            <a:br>
              <a:rPr lang="en-GB" sz="1800" b="1" dirty="0" smtClean="0"/>
            </a:br>
            <a:r>
              <a:rPr lang="en-GB" sz="1800" b="1" dirty="0" smtClean="0"/>
              <a:t/>
            </a:r>
            <a:br>
              <a:rPr lang="en-GB" sz="1800" b="1" dirty="0" smtClean="0"/>
            </a:br>
            <a:r>
              <a:rPr lang="en-GB" sz="1800" b="1" dirty="0" smtClean="0"/>
              <a:t/>
            </a:r>
            <a:br>
              <a:rPr lang="en-GB" sz="1800" b="1" dirty="0" smtClean="0"/>
            </a:br>
            <a:r>
              <a:rPr lang="en-GB" sz="1800" b="1" dirty="0" smtClean="0"/>
              <a:t/>
            </a:r>
            <a:br>
              <a:rPr lang="en-GB" sz="1800" b="1" dirty="0" smtClean="0"/>
            </a:br>
            <a:r>
              <a:rPr lang="en-GB" sz="1800" dirty="0" smtClean="0"/>
              <a:t/>
            </a:r>
            <a:br>
              <a:rPr lang="en-GB" sz="1800" dirty="0" smtClean="0"/>
            </a:br>
            <a:endParaRPr lang="en-GB" sz="1800" dirty="0"/>
          </a:p>
        </p:txBody>
      </p:sp>
      <p:sp>
        <p:nvSpPr>
          <p:cNvPr id="3" name="Rectangle 2"/>
          <p:cNvSpPr/>
          <p:nvPr/>
        </p:nvSpPr>
        <p:spPr>
          <a:xfrm>
            <a:off x="1259632" y="692696"/>
            <a:ext cx="6024406" cy="461665"/>
          </a:xfrm>
          <a:prstGeom prst="rect">
            <a:avLst/>
          </a:prstGeom>
        </p:spPr>
        <p:txBody>
          <a:bodyPr wrap="non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Section B, Part 2 – Unseen Poetry</a:t>
            </a:r>
            <a:endParaRPr lang="en-GB" sz="2400" dirty="0"/>
          </a:p>
        </p:txBody>
      </p:sp>
      <p:pic>
        <p:nvPicPr>
          <p:cNvPr id="90114" name="Picture 2"/>
          <p:cNvPicPr>
            <a:picLocks noChangeAspect="1" noChangeArrowheads="1"/>
          </p:cNvPicPr>
          <p:nvPr/>
        </p:nvPicPr>
        <p:blipFill>
          <a:blip r:embed="rId3"/>
          <a:srcRect/>
          <a:stretch>
            <a:fillRect/>
          </a:stretch>
        </p:blipFill>
        <p:spPr bwMode="auto">
          <a:xfrm>
            <a:off x="1259632" y="3501008"/>
            <a:ext cx="6515100" cy="24003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700809"/>
            <a:ext cx="7344816" cy="576064"/>
          </a:xfrm>
        </p:spPr>
        <p:txBody>
          <a:bodyPr/>
          <a:lstStyle/>
          <a:p>
            <a:r>
              <a:rPr lang="en-GB" sz="1800" dirty="0" smtClean="0"/>
              <a:t>. </a:t>
            </a:r>
            <a:r>
              <a:rPr lang="en-GB" dirty="0" smtClean="0"/>
              <a:t/>
            </a:r>
            <a:br>
              <a:rPr lang="en-GB" dirty="0" smtClean="0"/>
            </a:br>
            <a:endParaRPr lang="en-GB" dirty="0"/>
          </a:p>
        </p:txBody>
      </p:sp>
      <p:sp>
        <p:nvSpPr>
          <p:cNvPr id="3" name="Rectangle 2"/>
          <p:cNvSpPr/>
          <p:nvPr/>
        </p:nvSpPr>
        <p:spPr>
          <a:xfrm>
            <a:off x="1051970" y="389741"/>
            <a:ext cx="6024406" cy="830997"/>
          </a:xfrm>
          <a:prstGeom prst="rect">
            <a:avLst/>
          </a:prstGeom>
        </p:spPr>
        <p:txBody>
          <a:bodyPr wrap="non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Section B, Part 2 – Unseen Poetry</a:t>
            </a:r>
          </a:p>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Scripts 18-20</a:t>
            </a:r>
            <a:endParaRPr lang="en-GB" sz="2400" dirty="0"/>
          </a:p>
        </p:txBody>
      </p:sp>
      <p:grpSp>
        <p:nvGrpSpPr>
          <p:cNvPr id="4" name="Group 12"/>
          <p:cNvGrpSpPr>
            <a:grpSpLocks/>
          </p:cNvGrpSpPr>
          <p:nvPr/>
        </p:nvGrpSpPr>
        <p:grpSpPr bwMode="auto">
          <a:xfrm>
            <a:off x="1187624" y="4508467"/>
            <a:ext cx="6840760" cy="1872208"/>
            <a:chOff x="116" y="642"/>
            <a:chExt cx="5528" cy="3539"/>
          </a:xfrm>
        </p:grpSpPr>
        <p:sp>
          <p:nvSpPr>
            <p:cNvPr id="5" name="Freeform 13"/>
            <p:cNvSpPr>
              <a:spLocks/>
            </p:cNvSpPr>
            <p:nvPr/>
          </p:nvSpPr>
          <p:spPr bwMode="auto">
            <a:xfrm>
              <a:off x="116" y="642"/>
              <a:ext cx="5528" cy="3539"/>
            </a:xfrm>
            <a:custGeom>
              <a:avLst/>
              <a:gdLst>
                <a:gd name="T0" fmla="*/ 2147483647 w 5021"/>
                <a:gd name="T1" fmla="*/ 2147483647 h 2804"/>
                <a:gd name="T2" fmla="*/ 0 w 5021"/>
                <a:gd name="T3" fmla="*/ 2147483647 h 2804"/>
                <a:gd name="T4" fmla="*/ 2147483647 w 5021"/>
                <a:gd name="T5" fmla="*/ 2147483647 h 2804"/>
                <a:gd name="T6" fmla="*/ 2147483647 w 5021"/>
                <a:gd name="T7" fmla="*/ 2147483647 h 2804"/>
                <a:gd name="T8" fmla="*/ 2147483647 w 5021"/>
                <a:gd name="T9" fmla="*/ 0 h 2804"/>
                <a:gd name="T10" fmla="*/ 2147483647 w 5021"/>
                <a:gd name="T11" fmla="*/ 2147483647 h 2804"/>
                <a:gd name="T12" fmla="*/ 2147483647 w 5021"/>
                <a:gd name="T13" fmla="*/ 2147483647 h 2804"/>
                <a:gd name="T14" fmla="*/ 0 60000 65536"/>
                <a:gd name="T15" fmla="*/ 0 60000 65536"/>
                <a:gd name="T16" fmla="*/ 0 60000 65536"/>
                <a:gd name="T17" fmla="*/ 0 60000 65536"/>
                <a:gd name="T18" fmla="*/ 0 60000 65536"/>
                <a:gd name="T19" fmla="*/ 0 60000 65536"/>
                <a:gd name="T20" fmla="*/ 0 60000 65536"/>
                <a:gd name="T21" fmla="*/ 0 w 5021"/>
                <a:gd name="T22" fmla="*/ 0 h 2804"/>
                <a:gd name="T23" fmla="*/ 5021 w 5021"/>
                <a:gd name="T24" fmla="*/ 2804 h 28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21" h="2804">
                  <a:moveTo>
                    <a:pt x="159" y="2804"/>
                  </a:moveTo>
                  <a:lnTo>
                    <a:pt x="0" y="444"/>
                  </a:lnTo>
                  <a:lnTo>
                    <a:pt x="3309" y="270"/>
                  </a:lnTo>
                  <a:lnTo>
                    <a:pt x="3493" y="71"/>
                  </a:lnTo>
                  <a:lnTo>
                    <a:pt x="4859" y="0"/>
                  </a:lnTo>
                  <a:lnTo>
                    <a:pt x="5021" y="2804"/>
                  </a:lnTo>
                  <a:lnTo>
                    <a:pt x="159" y="2804"/>
                  </a:lnTo>
                  <a:close/>
                </a:path>
              </a:pathLst>
            </a:custGeom>
            <a:solidFill>
              <a:schemeClr val="bg2">
                <a:alpha val="30196"/>
              </a:schemeClr>
            </a:solidFill>
            <a:ln w="9525">
              <a:noFill/>
              <a:round/>
              <a:headEnd/>
              <a:tailEnd/>
            </a:ln>
          </p:spPr>
          <p:txBody>
            <a:bodyPr/>
            <a:lstStyle/>
            <a:p>
              <a:endParaRPr lang="en-GB" dirty="0"/>
            </a:p>
          </p:txBody>
        </p:sp>
        <p:sp>
          <p:nvSpPr>
            <p:cNvPr id="6" name="Freeform 19"/>
            <p:cNvSpPr>
              <a:spLocks/>
            </p:cNvSpPr>
            <p:nvPr/>
          </p:nvSpPr>
          <p:spPr bwMode="auto">
            <a:xfrm>
              <a:off x="347" y="736"/>
              <a:ext cx="5118" cy="3324"/>
            </a:xfrm>
            <a:custGeom>
              <a:avLst/>
              <a:gdLst>
                <a:gd name="T0" fmla="*/ 2147483647 w 4805"/>
                <a:gd name="T1" fmla="*/ 2147483647 h 2873"/>
                <a:gd name="T2" fmla="*/ 2147483647 w 4805"/>
                <a:gd name="T3" fmla="*/ 2147483647 h 2873"/>
                <a:gd name="T4" fmla="*/ 2147483647 w 4805"/>
                <a:gd name="T5" fmla="*/ 2147483647 h 2873"/>
                <a:gd name="T6" fmla="*/ 2147483647 w 4805"/>
                <a:gd name="T7" fmla="*/ 2147483647 h 2873"/>
                <a:gd name="T8" fmla="*/ 2147483647 w 4805"/>
                <a:gd name="T9" fmla="*/ 2147483647 h 2873"/>
                <a:gd name="T10" fmla="*/ 2147483647 w 4805"/>
                <a:gd name="T11" fmla="*/ 2147483647 h 2873"/>
                <a:gd name="T12" fmla="*/ 2147483647 w 4805"/>
                <a:gd name="T13" fmla="*/ 2147483647 h 2873"/>
                <a:gd name="T14" fmla="*/ 2147483647 w 4805"/>
                <a:gd name="T15" fmla="*/ 2147483647 h 2873"/>
                <a:gd name="T16" fmla="*/ 2147483647 w 4805"/>
                <a:gd name="T17" fmla="*/ 2147483647 h 2873"/>
                <a:gd name="T18" fmla="*/ 2147483647 w 4805"/>
                <a:gd name="T19" fmla="*/ 2147483647 h 2873"/>
                <a:gd name="T20" fmla="*/ 2147483647 w 4805"/>
                <a:gd name="T21" fmla="*/ 2147483647 h 2873"/>
                <a:gd name="T22" fmla="*/ 2147483647 w 4805"/>
                <a:gd name="T23" fmla="*/ 2147483647 h 2873"/>
                <a:gd name="T24" fmla="*/ 2147483647 w 4805"/>
                <a:gd name="T25" fmla="*/ 2147483647 h 2873"/>
                <a:gd name="T26" fmla="*/ 2147483647 w 4805"/>
                <a:gd name="T27" fmla="*/ 2147483647 h 2873"/>
                <a:gd name="T28" fmla="*/ 2147483647 w 4805"/>
                <a:gd name="T29" fmla="*/ 2147483647 h 2873"/>
                <a:gd name="T30" fmla="*/ 2147483647 w 4805"/>
                <a:gd name="T31" fmla="*/ 2147483647 h 2873"/>
                <a:gd name="T32" fmla="*/ 2147483647 w 4805"/>
                <a:gd name="T33" fmla="*/ 2147483647 h 2873"/>
                <a:gd name="T34" fmla="*/ 2147483647 w 4805"/>
                <a:gd name="T35" fmla="*/ 2147483647 h 2873"/>
                <a:gd name="T36" fmla="*/ 2147483647 w 4805"/>
                <a:gd name="T37" fmla="*/ 2147483647 h 2873"/>
                <a:gd name="T38" fmla="*/ 2147483647 w 4805"/>
                <a:gd name="T39" fmla="*/ 2147483647 h 2873"/>
                <a:gd name="T40" fmla="*/ 2147483647 w 4805"/>
                <a:gd name="T41" fmla="*/ 2147483647 h 2873"/>
                <a:gd name="T42" fmla="*/ 2147483647 w 4805"/>
                <a:gd name="T43" fmla="*/ 2147483647 h 2873"/>
                <a:gd name="T44" fmla="*/ 2147483647 w 4805"/>
                <a:gd name="T45" fmla="*/ 2147483647 h 2873"/>
                <a:gd name="T46" fmla="*/ 2147483647 w 4805"/>
                <a:gd name="T47" fmla="*/ 2147483647 h 2873"/>
                <a:gd name="T48" fmla="*/ 2147483647 w 4805"/>
                <a:gd name="T49" fmla="*/ 2147483647 h 2873"/>
                <a:gd name="T50" fmla="*/ 2147483647 w 4805"/>
                <a:gd name="T51" fmla="*/ 2147483647 h 2873"/>
                <a:gd name="T52" fmla="*/ 2147483647 w 4805"/>
                <a:gd name="T53" fmla="*/ 2147483647 h 2873"/>
                <a:gd name="T54" fmla="*/ 2147483647 w 4805"/>
                <a:gd name="T55" fmla="*/ 2147483647 h 2873"/>
                <a:gd name="T56" fmla="*/ 2147483647 w 4805"/>
                <a:gd name="T57" fmla="*/ 2147483647 h 2873"/>
                <a:gd name="T58" fmla="*/ 2147483647 w 4805"/>
                <a:gd name="T59" fmla="*/ 2147483647 h 2873"/>
                <a:gd name="T60" fmla="*/ 2147483647 w 4805"/>
                <a:gd name="T61" fmla="*/ 2147483647 h 2873"/>
                <a:gd name="T62" fmla="*/ 2147483647 w 4805"/>
                <a:gd name="T63" fmla="*/ 2147483647 h 2873"/>
                <a:gd name="T64" fmla="*/ 2147483647 w 4805"/>
                <a:gd name="T65" fmla="*/ 2147483647 h 2873"/>
                <a:gd name="T66" fmla="*/ 2147483647 w 4805"/>
                <a:gd name="T67" fmla="*/ 2147483647 h 2873"/>
                <a:gd name="T68" fmla="*/ 2147483647 w 4805"/>
                <a:gd name="T69" fmla="*/ 2147483647 h 2873"/>
                <a:gd name="T70" fmla="*/ 2147483647 w 4805"/>
                <a:gd name="T71" fmla="*/ 2147483647 h 2873"/>
                <a:gd name="T72" fmla="*/ 2147483647 w 4805"/>
                <a:gd name="T73" fmla="*/ 2147483647 h 2873"/>
                <a:gd name="T74" fmla="*/ 2147483647 w 4805"/>
                <a:gd name="T75" fmla="*/ 2147483647 h 2873"/>
                <a:gd name="T76" fmla="*/ 2147483647 w 4805"/>
                <a:gd name="T77" fmla="*/ 2147483647 h 2873"/>
                <a:gd name="T78" fmla="*/ 2147483647 w 4805"/>
                <a:gd name="T79" fmla="*/ 2147483647 h 2873"/>
                <a:gd name="T80" fmla="*/ 2147483647 w 4805"/>
                <a:gd name="T81" fmla="*/ 2147483647 h 2873"/>
                <a:gd name="T82" fmla="*/ 2147483647 w 4805"/>
                <a:gd name="T83" fmla="*/ 2147483647 h 2873"/>
                <a:gd name="T84" fmla="*/ 2147483647 w 4805"/>
                <a:gd name="T85" fmla="*/ 2147483647 h 2873"/>
                <a:gd name="T86" fmla="*/ 2147483647 w 4805"/>
                <a:gd name="T87" fmla="*/ 2147483647 h 2873"/>
                <a:gd name="T88" fmla="*/ 2147483647 w 4805"/>
                <a:gd name="T89" fmla="*/ 2147483647 h 2873"/>
                <a:gd name="T90" fmla="*/ 2147483647 w 4805"/>
                <a:gd name="T91" fmla="*/ 2147483647 h 2873"/>
                <a:gd name="T92" fmla="*/ 2147483647 w 4805"/>
                <a:gd name="T93" fmla="*/ 2147483647 h 2873"/>
                <a:gd name="T94" fmla="*/ 2147483647 w 4805"/>
                <a:gd name="T95" fmla="*/ 0 h 2873"/>
                <a:gd name="T96" fmla="*/ 0 w 4805"/>
                <a:gd name="T97" fmla="*/ 2147483647 h 2873"/>
                <a:gd name="T98" fmla="*/ 2147483647 w 4805"/>
                <a:gd name="T99" fmla="*/ 2147483647 h 28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05"/>
                <a:gd name="T151" fmla="*/ 0 h 2873"/>
                <a:gd name="T152" fmla="*/ 4805 w 4805"/>
                <a:gd name="T153" fmla="*/ 2873 h 28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05" h="2873">
                  <a:moveTo>
                    <a:pt x="7" y="267"/>
                  </a:moveTo>
                  <a:lnTo>
                    <a:pt x="98" y="2796"/>
                  </a:lnTo>
                  <a:lnTo>
                    <a:pt x="365" y="2768"/>
                  </a:lnTo>
                  <a:lnTo>
                    <a:pt x="485" y="2803"/>
                  </a:lnTo>
                  <a:lnTo>
                    <a:pt x="681" y="2740"/>
                  </a:lnTo>
                  <a:lnTo>
                    <a:pt x="843" y="2782"/>
                  </a:lnTo>
                  <a:lnTo>
                    <a:pt x="948" y="2817"/>
                  </a:lnTo>
                  <a:lnTo>
                    <a:pt x="1166" y="2747"/>
                  </a:lnTo>
                  <a:lnTo>
                    <a:pt x="1271" y="2705"/>
                  </a:lnTo>
                  <a:lnTo>
                    <a:pt x="1384" y="2733"/>
                  </a:lnTo>
                  <a:lnTo>
                    <a:pt x="1384" y="2824"/>
                  </a:lnTo>
                  <a:lnTo>
                    <a:pt x="1510" y="2838"/>
                  </a:lnTo>
                  <a:lnTo>
                    <a:pt x="1552" y="2866"/>
                  </a:lnTo>
                  <a:lnTo>
                    <a:pt x="1791" y="2838"/>
                  </a:lnTo>
                  <a:lnTo>
                    <a:pt x="1918" y="2873"/>
                  </a:lnTo>
                  <a:lnTo>
                    <a:pt x="2023" y="2789"/>
                  </a:lnTo>
                  <a:lnTo>
                    <a:pt x="2248" y="2782"/>
                  </a:lnTo>
                  <a:lnTo>
                    <a:pt x="2304" y="2712"/>
                  </a:lnTo>
                  <a:lnTo>
                    <a:pt x="2522" y="2712"/>
                  </a:lnTo>
                  <a:lnTo>
                    <a:pt x="2704" y="2719"/>
                  </a:lnTo>
                  <a:lnTo>
                    <a:pt x="2838" y="2775"/>
                  </a:lnTo>
                  <a:lnTo>
                    <a:pt x="2985" y="2663"/>
                  </a:lnTo>
                  <a:lnTo>
                    <a:pt x="3168" y="2670"/>
                  </a:lnTo>
                  <a:lnTo>
                    <a:pt x="3154" y="2550"/>
                  </a:lnTo>
                  <a:lnTo>
                    <a:pt x="3329" y="2501"/>
                  </a:lnTo>
                  <a:lnTo>
                    <a:pt x="3365" y="2353"/>
                  </a:lnTo>
                  <a:lnTo>
                    <a:pt x="3653" y="2396"/>
                  </a:lnTo>
                  <a:lnTo>
                    <a:pt x="3737" y="2522"/>
                  </a:lnTo>
                  <a:lnTo>
                    <a:pt x="3969" y="2466"/>
                  </a:lnTo>
                  <a:lnTo>
                    <a:pt x="4046" y="2283"/>
                  </a:lnTo>
                  <a:lnTo>
                    <a:pt x="4306" y="2234"/>
                  </a:lnTo>
                  <a:lnTo>
                    <a:pt x="4222" y="2044"/>
                  </a:lnTo>
                  <a:lnTo>
                    <a:pt x="4390" y="1862"/>
                  </a:lnTo>
                  <a:lnTo>
                    <a:pt x="4334" y="1742"/>
                  </a:lnTo>
                  <a:lnTo>
                    <a:pt x="4488" y="1714"/>
                  </a:lnTo>
                  <a:lnTo>
                    <a:pt x="4545" y="1799"/>
                  </a:lnTo>
                  <a:lnTo>
                    <a:pt x="4629" y="1637"/>
                  </a:lnTo>
                  <a:lnTo>
                    <a:pt x="4517" y="1525"/>
                  </a:lnTo>
                  <a:lnTo>
                    <a:pt x="4657" y="1447"/>
                  </a:lnTo>
                  <a:lnTo>
                    <a:pt x="4741" y="1496"/>
                  </a:lnTo>
                  <a:lnTo>
                    <a:pt x="4727" y="1328"/>
                  </a:lnTo>
                  <a:lnTo>
                    <a:pt x="4798" y="1166"/>
                  </a:lnTo>
                  <a:lnTo>
                    <a:pt x="4727" y="1033"/>
                  </a:lnTo>
                  <a:lnTo>
                    <a:pt x="4805" y="892"/>
                  </a:lnTo>
                  <a:lnTo>
                    <a:pt x="4699" y="682"/>
                  </a:lnTo>
                  <a:lnTo>
                    <a:pt x="4629" y="366"/>
                  </a:lnTo>
                  <a:lnTo>
                    <a:pt x="4671" y="211"/>
                  </a:lnTo>
                  <a:lnTo>
                    <a:pt x="4580" y="0"/>
                  </a:lnTo>
                  <a:lnTo>
                    <a:pt x="0" y="211"/>
                  </a:lnTo>
                  <a:lnTo>
                    <a:pt x="7" y="267"/>
                  </a:lnTo>
                  <a:close/>
                </a:path>
              </a:pathLst>
            </a:custGeom>
            <a:solidFill>
              <a:schemeClr val="bg1"/>
            </a:solidFill>
            <a:ln w="9525">
              <a:solidFill>
                <a:srgbClr val="C0C0C0"/>
              </a:solidFill>
              <a:round/>
              <a:headEnd/>
              <a:tailEnd/>
            </a:ln>
          </p:spPr>
          <p:txBody>
            <a:bodyPr/>
            <a:lstStyle/>
            <a:p>
              <a:endParaRPr lang="en-US" altLang="en-US" dirty="0"/>
            </a:p>
            <a:p>
              <a:endParaRPr lang="en-US" altLang="en-US" dirty="0"/>
            </a:p>
            <a:p>
              <a:endParaRPr lang="en-US" altLang="en-US" dirty="0"/>
            </a:p>
          </p:txBody>
        </p:sp>
        <p:grpSp>
          <p:nvGrpSpPr>
            <p:cNvPr id="7" name="Group 14"/>
            <p:cNvGrpSpPr>
              <a:grpSpLocks/>
            </p:cNvGrpSpPr>
            <p:nvPr/>
          </p:nvGrpSpPr>
          <p:grpSpPr bwMode="auto">
            <a:xfrm>
              <a:off x="4816" y="878"/>
              <a:ext cx="647" cy="758"/>
              <a:chOff x="6804" y="879"/>
              <a:chExt cx="580" cy="680"/>
            </a:xfrm>
          </p:grpSpPr>
          <p:sp>
            <p:nvSpPr>
              <p:cNvPr id="8" name="Freeform 15"/>
              <p:cNvSpPr>
                <a:spLocks/>
              </p:cNvSpPr>
              <p:nvPr/>
            </p:nvSpPr>
            <p:spPr bwMode="auto">
              <a:xfrm>
                <a:off x="6804" y="879"/>
                <a:ext cx="580" cy="680"/>
              </a:xfrm>
              <a:custGeom>
                <a:avLst/>
                <a:gdLst>
                  <a:gd name="T0" fmla="*/ 2147483647 w 254"/>
                  <a:gd name="T1" fmla="*/ 2147483647 h 298"/>
                  <a:gd name="T2" fmla="*/ 2147483647 w 254"/>
                  <a:gd name="T3" fmla="*/ 2147483647 h 298"/>
                  <a:gd name="T4" fmla="*/ 2147483647 w 254"/>
                  <a:gd name="T5" fmla="*/ 0 h 298"/>
                  <a:gd name="T6" fmla="*/ 2147483647 w 254"/>
                  <a:gd name="T7" fmla="*/ 2147483647 h 298"/>
                  <a:gd name="T8" fmla="*/ 2147483647 w 254"/>
                  <a:gd name="T9" fmla="*/ 2147483647 h 298"/>
                  <a:gd name="T10" fmla="*/ 2147483647 w 254"/>
                  <a:gd name="T11" fmla="*/ 2147483647 h 298"/>
                  <a:gd name="T12" fmla="*/ 2147483647 w 254"/>
                  <a:gd name="T13" fmla="*/ 2147483647 h 298"/>
                  <a:gd name="T14" fmla="*/ 2147483647 w 254"/>
                  <a:gd name="T15" fmla="*/ 2147483647 h 298"/>
                  <a:gd name="T16" fmla="*/ 2147483647 w 254"/>
                  <a:gd name="T17" fmla="*/ 2147483647 h 298"/>
                  <a:gd name="T18" fmla="*/ 2147483647 w 254"/>
                  <a:gd name="T19" fmla="*/ 2147483647 h 298"/>
                  <a:gd name="T20" fmla="*/ 2147483647 w 254"/>
                  <a:gd name="T21" fmla="*/ 2147483647 h 298"/>
                  <a:gd name="T22" fmla="*/ 2147483647 w 254"/>
                  <a:gd name="T23" fmla="*/ 2147483647 h 298"/>
                  <a:gd name="T24" fmla="*/ 2147483647 w 254"/>
                  <a:gd name="T25" fmla="*/ 2147483647 h 298"/>
                  <a:gd name="T26" fmla="*/ 2147483647 w 254"/>
                  <a:gd name="T27" fmla="*/ 2147483647 h 298"/>
                  <a:gd name="T28" fmla="*/ 2147483647 w 254"/>
                  <a:gd name="T29" fmla="*/ 2147483647 h 298"/>
                  <a:gd name="T30" fmla="*/ 2147483647 w 254"/>
                  <a:gd name="T31" fmla="*/ 2147483647 h 298"/>
                  <a:gd name="T32" fmla="*/ 2147483647 w 254"/>
                  <a:gd name="T33" fmla="*/ 2147483647 h 298"/>
                  <a:gd name="T34" fmla="*/ 2147483647 w 254"/>
                  <a:gd name="T35" fmla="*/ 2147483647 h 298"/>
                  <a:gd name="T36" fmla="*/ 0 w 254"/>
                  <a:gd name="T37" fmla="*/ 2147483647 h 298"/>
                  <a:gd name="T38" fmla="*/ 2147483647 w 254"/>
                  <a:gd name="T39" fmla="*/ 2147483647 h 298"/>
                  <a:gd name="T40" fmla="*/ 2147483647 w 254"/>
                  <a:gd name="T41" fmla="*/ 2147483647 h 298"/>
                  <a:gd name="T42" fmla="*/ 2147483647 w 254"/>
                  <a:gd name="T43" fmla="*/ 2147483647 h 298"/>
                  <a:gd name="T44" fmla="*/ 2147483647 w 254"/>
                  <a:gd name="T45" fmla="*/ 2147483647 h 298"/>
                  <a:gd name="T46" fmla="*/ 2147483647 w 254"/>
                  <a:gd name="T47" fmla="*/ 2147483647 h 298"/>
                  <a:gd name="T48" fmla="*/ 2147483647 w 254"/>
                  <a:gd name="T49" fmla="*/ 2147483647 h 298"/>
                  <a:gd name="T50" fmla="*/ 2147483647 w 254"/>
                  <a:gd name="T51" fmla="*/ 2147483647 h 298"/>
                  <a:gd name="T52" fmla="*/ 2147483647 w 254"/>
                  <a:gd name="T53" fmla="*/ 2147483647 h 298"/>
                  <a:gd name="T54" fmla="*/ 2147483647 w 254"/>
                  <a:gd name="T55" fmla="*/ 2147483647 h 298"/>
                  <a:gd name="T56" fmla="*/ 2147483647 w 254"/>
                  <a:gd name="T57" fmla="*/ 2147483647 h 298"/>
                  <a:gd name="T58" fmla="*/ 2147483647 w 254"/>
                  <a:gd name="T59" fmla="*/ 2147483647 h 298"/>
                  <a:gd name="T60" fmla="*/ 2147483647 w 254"/>
                  <a:gd name="T61" fmla="*/ 2147483647 h 298"/>
                  <a:gd name="T62" fmla="*/ 2147483647 w 254"/>
                  <a:gd name="T63" fmla="*/ 2147483647 h 298"/>
                  <a:gd name="T64" fmla="*/ 2147483647 w 254"/>
                  <a:gd name="T65" fmla="*/ 2147483647 h 298"/>
                  <a:gd name="T66" fmla="*/ 2147483647 w 254"/>
                  <a:gd name="T67" fmla="*/ 2147483647 h 298"/>
                  <a:gd name="T68" fmla="*/ 2147483647 w 254"/>
                  <a:gd name="T69" fmla="*/ 2147483647 h 298"/>
                  <a:gd name="T70" fmla="*/ 2147483647 w 254"/>
                  <a:gd name="T71" fmla="*/ 2147483647 h 298"/>
                  <a:gd name="T72" fmla="*/ 2147483647 w 254"/>
                  <a:gd name="T73" fmla="*/ 2147483647 h 298"/>
                  <a:gd name="T74" fmla="*/ 2147483647 w 254"/>
                  <a:gd name="T75" fmla="*/ 2147483647 h 298"/>
                  <a:gd name="T76" fmla="*/ 2147483647 w 254"/>
                  <a:gd name="T77" fmla="*/ 2147483647 h 298"/>
                  <a:gd name="T78" fmla="*/ 2147483647 w 254"/>
                  <a:gd name="T79" fmla="*/ 2147483647 h 298"/>
                  <a:gd name="T80" fmla="*/ 2147483647 w 254"/>
                  <a:gd name="T81" fmla="*/ 2147483647 h 298"/>
                  <a:gd name="T82" fmla="*/ 2147483647 w 254"/>
                  <a:gd name="T83" fmla="*/ 2147483647 h 2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4"/>
                  <a:gd name="T127" fmla="*/ 0 h 298"/>
                  <a:gd name="T128" fmla="*/ 254 w 254"/>
                  <a:gd name="T129" fmla="*/ 298 h 2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4" h="298">
                    <a:moveTo>
                      <a:pt x="162" y="20"/>
                    </a:moveTo>
                    <a:lnTo>
                      <a:pt x="162" y="20"/>
                    </a:lnTo>
                    <a:lnTo>
                      <a:pt x="172" y="10"/>
                    </a:lnTo>
                    <a:lnTo>
                      <a:pt x="180" y="4"/>
                    </a:lnTo>
                    <a:lnTo>
                      <a:pt x="190" y="0"/>
                    </a:lnTo>
                    <a:lnTo>
                      <a:pt x="200" y="0"/>
                    </a:lnTo>
                    <a:lnTo>
                      <a:pt x="210" y="0"/>
                    </a:lnTo>
                    <a:lnTo>
                      <a:pt x="220" y="2"/>
                    </a:lnTo>
                    <a:lnTo>
                      <a:pt x="228" y="6"/>
                    </a:lnTo>
                    <a:lnTo>
                      <a:pt x="236" y="12"/>
                    </a:lnTo>
                    <a:lnTo>
                      <a:pt x="242" y="18"/>
                    </a:lnTo>
                    <a:lnTo>
                      <a:pt x="248" y="26"/>
                    </a:lnTo>
                    <a:lnTo>
                      <a:pt x="252" y="34"/>
                    </a:lnTo>
                    <a:lnTo>
                      <a:pt x="254" y="44"/>
                    </a:lnTo>
                    <a:lnTo>
                      <a:pt x="254" y="52"/>
                    </a:lnTo>
                    <a:lnTo>
                      <a:pt x="252" y="62"/>
                    </a:lnTo>
                    <a:lnTo>
                      <a:pt x="248" y="72"/>
                    </a:lnTo>
                    <a:lnTo>
                      <a:pt x="242" y="82"/>
                    </a:lnTo>
                    <a:lnTo>
                      <a:pt x="148" y="188"/>
                    </a:lnTo>
                    <a:lnTo>
                      <a:pt x="66" y="282"/>
                    </a:lnTo>
                    <a:lnTo>
                      <a:pt x="60" y="288"/>
                    </a:lnTo>
                    <a:lnTo>
                      <a:pt x="52" y="294"/>
                    </a:lnTo>
                    <a:lnTo>
                      <a:pt x="46" y="296"/>
                    </a:lnTo>
                    <a:lnTo>
                      <a:pt x="38" y="298"/>
                    </a:lnTo>
                    <a:lnTo>
                      <a:pt x="30" y="298"/>
                    </a:lnTo>
                    <a:lnTo>
                      <a:pt x="24" y="296"/>
                    </a:lnTo>
                    <a:lnTo>
                      <a:pt x="18" y="294"/>
                    </a:lnTo>
                    <a:lnTo>
                      <a:pt x="12" y="290"/>
                    </a:lnTo>
                    <a:lnTo>
                      <a:pt x="8" y="284"/>
                    </a:lnTo>
                    <a:lnTo>
                      <a:pt x="4" y="278"/>
                    </a:lnTo>
                    <a:lnTo>
                      <a:pt x="2" y="272"/>
                    </a:lnTo>
                    <a:lnTo>
                      <a:pt x="0" y="266"/>
                    </a:lnTo>
                    <a:lnTo>
                      <a:pt x="0" y="258"/>
                    </a:lnTo>
                    <a:lnTo>
                      <a:pt x="2" y="250"/>
                    </a:lnTo>
                    <a:lnTo>
                      <a:pt x="4" y="244"/>
                    </a:lnTo>
                    <a:lnTo>
                      <a:pt x="10" y="236"/>
                    </a:lnTo>
                    <a:lnTo>
                      <a:pt x="128" y="96"/>
                    </a:lnTo>
                    <a:lnTo>
                      <a:pt x="132" y="94"/>
                    </a:lnTo>
                    <a:lnTo>
                      <a:pt x="138" y="94"/>
                    </a:lnTo>
                    <a:lnTo>
                      <a:pt x="140" y="100"/>
                    </a:lnTo>
                    <a:lnTo>
                      <a:pt x="138" y="104"/>
                    </a:lnTo>
                    <a:lnTo>
                      <a:pt x="22" y="246"/>
                    </a:lnTo>
                    <a:lnTo>
                      <a:pt x="16" y="254"/>
                    </a:lnTo>
                    <a:lnTo>
                      <a:pt x="14" y="264"/>
                    </a:lnTo>
                    <a:lnTo>
                      <a:pt x="16" y="272"/>
                    </a:lnTo>
                    <a:lnTo>
                      <a:pt x="22" y="278"/>
                    </a:lnTo>
                    <a:lnTo>
                      <a:pt x="28" y="282"/>
                    </a:lnTo>
                    <a:lnTo>
                      <a:pt x="38" y="284"/>
                    </a:lnTo>
                    <a:lnTo>
                      <a:pt x="46" y="280"/>
                    </a:lnTo>
                    <a:lnTo>
                      <a:pt x="54" y="272"/>
                    </a:lnTo>
                    <a:lnTo>
                      <a:pt x="56" y="272"/>
                    </a:lnTo>
                    <a:lnTo>
                      <a:pt x="136" y="182"/>
                    </a:lnTo>
                    <a:lnTo>
                      <a:pt x="230" y="74"/>
                    </a:lnTo>
                    <a:lnTo>
                      <a:pt x="236" y="66"/>
                    </a:lnTo>
                    <a:lnTo>
                      <a:pt x="238" y="60"/>
                    </a:lnTo>
                    <a:lnTo>
                      <a:pt x="240" y="52"/>
                    </a:lnTo>
                    <a:lnTo>
                      <a:pt x="240" y="46"/>
                    </a:lnTo>
                    <a:lnTo>
                      <a:pt x="238" y="40"/>
                    </a:lnTo>
                    <a:lnTo>
                      <a:pt x="236" y="34"/>
                    </a:lnTo>
                    <a:lnTo>
                      <a:pt x="226" y="24"/>
                    </a:lnTo>
                    <a:lnTo>
                      <a:pt x="214" y="16"/>
                    </a:lnTo>
                    <a:lnTo>
                      <a:pt x="208" y="14"/>
                    </a:lnTo>
                    <a:lnTo>
                      <a:pt x="202" y="14"/>
                    </a:lnTo>
                    <a:lnTo>
                      <a:pt x="194" y="14"/>
                    </a:lnTo>
                    <a:lnTo>
                      <a:pt x="188" y="18"/>
                    </a:lnTo>
                    <a:lnTo>
                      <a:pt x="180" y="22"/>
                    </a:lnTo>
                    <a:lnTo>
                      <a:pt x="174" y="28"/>
                    </a:lnTo>
                    <a:lnTo>
                      <a:pt x="166" y="38"/>
                    </a:lnTo>
                    <a:lnTo>
                      <a:pt x="154" y="28"/>
                    </a:lnTo>
                    <a:lnTo>
                      <a:pt x="162" y="20"/>
                    </a:lnTo>
                    <a:close/>
                  </a:path>
                </a:pathLst>
              </a:custGeom>
              <a:solidFill>
                <a:srgbClr val="5F5F5F"/>
              </a:solidFill>
              <a:ln w="9525">
                <a:noFill/>
                <a:round/>
                <a:headEnd/>
                <a:tailEnd/>
              </a:ln>
            </p:spPr>
            <p:txBody>
              <a:bodyPr/>
              <a:lstStyle/>
              <a:p>
                <a:endParaRPr lang="en-GB" dirty="0"/>
              </a:p>
            </p:txBody>
          </p:sp>
          <p:sp>
            <p:nvSpPr>
              <p:cNvPr id="9" name="Freeform 16"/>
              <p:cNvSpPr>
                <a:spLocks/>
              </p:cNvSpPr>
              <p:nvPr/>
            </p:nvSpPr>
            <p:spPr bwMode="auto">
              <a:xfrm>
                <a:off x="6845" y="961"/>
                <a:ext cx="521" cy="584"/>
              </a:xfrm>
              <a:custGeom>
                <a:avLst/>
                <a:gdLst>
                  <a:gd name="T0" fmla="*/ 2147483647 w 228"/>
                  <a:gd name="T1" fmla="*/ 2147483647 h 256"/>
                  <a:gd name="T2" fmla="*/ 2147483647 w 228"/>
                  <a:gd name="T3" fmla="*/ 2147483647 h 256"/>
                  <a:gd name="T4" fmla="*/ 2147483647 w 228"/>
                  <a:gd name="T5" fmla="*/ 2147483647 h 256"/>
                  <a:gd name="T6" fmla="*/ 2147483647 w 228"/>
                  <a:gd name="T7" fmla="*/ 2147483647 h 256"/>
                  <a:gd name="T8" fmla="*/ 2147483647 w 228"/>
                  <a:gd name="T9" fmla="*/ 2147483647 h 256"/>
                  <a:gd name="T10" fmla="*/ 2147483647 w 228"/>
                  <a:gd name="T11" fmla="*/ 2147483647 h 256"/>
                  <a:gd name="T12" fmla="*/ 2147483647 w 228"/>
                  <a:gd name="T13" fmla="*/ 2147483647 h 256"/>
                  <a:gd name="T14" fmla="*/ 2147483647 w 228"/>
                  <a:gd name="T15" fmla="*/ 2147483647 h 256"/>
                  <a:gd name="T16" fmla="*/ 2147483647 w 228"/>
                  <a:gd name="T17" fmla="*/ 2147483647 h 256"/>
                  <a:gd name="T18" fmla="*/ 2147483647 w 228"/>
                  <a:gd name="T19" fmla="*/ 2147483647 h 256"/>
                  <a:gd name="T20" fmla="*/ 2147483647 w 228"/>
                  <a:gd name="T21" fmla="*/ 0 h 256"/>
                  <a:gd name="T22" fmla="*/ 2147483647 w 228"/>
                  <a:gd name="T23" fmla="*/ 0 h 256"/>
                  <a:gd name="T24" fmla="*/ 2147483647 w 228"/>
                  <a:gd name="T25" fmla="*/ 2147483647 h 256"/>
                  <a:gd name="T26" fmla="*/ 2147483647 w 228"/>
                  <a:gd name="T27" fmla="*/ 2147483647 h 256"/>
                  <a:gd name="T28" fmla="*/ 2147483647 w 228"/>
                  <a:gd name="T29" fmla="*/ 2147483647 h 256"/>
                  <a:gd name="T30" fmla="*/ 2147483647 w 228"/>
                  <a:gd name="T31" fmla="*/ 2147483647 h 256"/>
                  <a:gd name="T32" fmla="*/ 2147483647 w 228"/>
                  <a:gd name="T33" fmla="*/ 2147483647 h 256"/>
                  <a:gd name="T34" fmla="*/ 2147483647 w 228"/>
                  <a:gd name="T35" fmla="*/ 2147483647 h 256"/>
                  <a:gd name="T36" fmla="*/ 2147483647 w 228"/>
                  <a:gd name="T37" fmla="*/ 2147483647 h 256"/>
                  <a:gd name="T38" fmla="*/ 2147483647 w 228"/>
                  <a:gd name="T39" fmla="*/ 2147483647 h 256"/>
                  <a:gd name="T40" fmla="*/ 2147483647 w 228"/>
                  <a:gd name="T41" fmla="*/ 2147483647 h 256"/>
                  <a:gd name="T42" fmla="*/ 2147483647 w 228"/>
                  <a:gd name="T43" fmla="*/ 2147483647 h 256"/>
                  <a:gd name="T44" fmla="*/ 2147483647 w 228"/>
                  <a:gd name="T45" fmla="*/ 2147483647 h 256"/>
                  <a:gd name="T46" fmla="*/ 2147483647 w 228"/>
                  <a:gd name="T47" fmla="*/ 2147483647 h 256"/>
                  <a:gd name="T48" fmla="*/ 2147483647 w 228"/>
                  <a:gd name="T49" fmla="*/ 2147483647 h 256"/>
                  <a:gd name="T50" fmla="*/ 2147483647 w 228"/>
                  <a:gd name="T51" fmla="*/ 2147483647 h 256"/>
                  <a:gd name="T52" fmla="*/ 2147483647 w 228"/>
                  <a:gd name="T53" fmla="*/ 2147483647 h 256"/>
                  <a:gd name="T54" fmla="*/ 2147483647 w 228"/>
                  <a:gd name="T55" fmla="*/ 2147483647 h 256"/>
                  <a:gd name="T56" fmla="*/ 0 w 228"/>
                  <a:gd name="T57" fmla="*/ 2147483647 h 256"/>
                  <a:gd name="T58" fmla="*/ 0 w 228"/>
                  <a:gd name="T59" fmla="*/ 2147483647 h 256"/>
                  <a:gd name="T60" fmla="*/ 2147483647 w 228"/>
                  <a:gd name="T61" fmla="*/ 2147483647 h 256"/>
                  <a:gd name="T62" fmla="*/ 2147483647 w 228"/>
                  <a:gd name="T63" fmla="*/ 2147483647 h 256"/>
                  <a:gd name="T64" fmla="*/ 2147483647 w 228"/>
                  <a:gd name="T65" fmla="*/ 2147483647 h 256"/>
                  <a:gd name="T66" fmla="*/ 2147483647 w 228"/>
                  <a:gd name="T67" fmla="*/ 2147483647 h 256"/>
                  <a:gd name="T68" fmla="*/ 2147483647 w 228"/>
                  <a:gd name="T69" fmla="*/ 2147483647 h 256"/>
                  <a:gd name="T70" fmla="*/ 2147483647 w 228"/>
                  <a:gd name="T71" fmla="*/ 2147483647 h 256"/>
                  <a:gd name="T72" fmla="*/ 2147483647 w 228"/>
                  <a:gd name="T73" fmla="*/ 2147483647 h 2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8"/>
                  <a:gd name="T112" fmla="*/ 0 h 256"/>
                  <a:gd name="T113" fmla="*/ 228 w 228"/>
                  <a:gd name="T114" fmla="*/ 256 h 2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8" h="256">
                    <a:moveTo>
                      <a:pt x="38" y="240"/>
                    </a:moveTo>
                    <a:lnTo>
                      <a:pt x="38" y="240"/>
                    </a:lnTo>
                    <a:lnTo>
                      <a:pt x="120" y="146"/>
                    </a:lnTo>
                    <a:lnTo>
                      <a:pt x="216" y="38"/>
                    </a:lnTo>
                    <a:lnTo>
                      <a:pt x="222" y="28"/>
                    </a:lnTo>
                    <a:lnTo>
                      <a:pt x="224" y="18"/>
                    </a:lnTo>
                    <a:lnTo>
                      <a:pt x="224" y="10"/>
                    </a:lnTo>
                    <a:lnTo>
                      <a:pt x="222" y="0"/>
                    </a:lnTo>
                    <a:lnTo>
                      <a:pt x="226" y="10"/>
                    </a:lnTo>
                    <a:lnTo>
                      <a:pt x="228" y="22"/>
                    </a:lnTo>
                    <a:lnTo>
                      <a:pt x="226" y="32"/>
                    </a:lnTo>
                    <a:lnTo>
                      <a:pt x="220" y="44"/>
                    </a:lnTo>
                    <a:lnTo>
                      <a:pt x="122" y="152"/>
                    </a:lnTo>
                    <a:lnTo>
                      <a:pt x="40" y="246"/>
                    </a:lnTo>
                    <a:lnTo>
                      <a:pt x="32" y="252"/>
                    </a:lnTo>
                    <a:lnTo>
                      <a:pt x="22" y="256"/>
                    </a:lnTo>
                    <a:lnTo>
                      <a:pt x="14" y="254"/>
                    </a:lnTo>
                    <a:lnTo>
                      <a:pt x="6" y="252"/>
                    </a:lnTo>
                    <a:lnTo>
                      <a:pt x="2" y="246"/>
                    </a:lnTo>
                    <a:lnTo>
                      <a:pt x="0" y="240"/>
                    </a:lnTo>
                    <a:lnTo>
                      <a:pt x="4" y="244"/>
                    </a:lnTo>
                    <a:lnTo>
                      <a:pt x="12" y="248"/>
                    </a:lnTo>
                    <a:lnTo>
                      <a:pt x="20" y="250"/>
                    </a:lnTo>
                    <a:lnTo>
                      <a:pt x="30" y="246"/>
                    </a:lnTo>
                    <a:lnTo>
                      <a:pt x="38" y="240"/>
                    </a:lnTo>
                    <a:close/>
                  </a:path>
                </a:pathLst>
              </a:custGeom>
              <a:solidFill>
                <a:srgbClr val="F3F1EF"/>
              </a:solidFill>
              <a:ln w="9525">
                <a:noFill/>
                <a:round/>
                <a:headEnd/>
                <a:tailEnd/>
              </a:ln>
            </p:spPr>
            <p:txBody>
              <a:bodyPr/>
              <a:lstStyle/>
              <a:p>
                <a:endParaRPr lang="en-GB" dirty="0"/>
              </a:p>
            </p:txBody>
          </p:sp>
          <p:sp>
            <p:nvSpPr>
              <p:cNvPr id="10" name="Freeform 17"/>
              <p:cNvSpPr>
                <a:spLocks/>
              </p:cNvSpPr>
              <p:nvPr/>
            </p:nvSpPr>
            <p:spPr bwMode="auto">
              <a:xfrm>
                <a:off x="6809" y="1098"/>
                <a:ext cx="310" cy="411"/>
              </a:xfrm>
              <a:custGeom>
                <a:avLst/>
                <a:gdLst>
                  <a:gd name="T0" fmla="*/ 2147483647 w 136"/>
                  <a:gd name="T1" fmla="*/ 2147483647 h 180"/>
                  <a:gd name="T2" fmla="*/ 2147483647 w 136"/>
                  <a:gd name="T3" fmla="*/ 2147483647 h 180"/>
                  <a:gd name="T4" fmla="*/ 2147483647 w 136"/>
                  <a:gd name="T5" fmla="*/ 2147483647 h 180"/>
                  <a:gd name="T6" fmla="*/ 2147483647 w 136"/>
                  <a:gd name="T7" fmla="*/ 0 h 180"/>
                  <a:gd name="T8" fmla="*/ 2147483647 w 136"/>
                  <a:gd name="T9" fmla="*/ 2147483647 h 180"/>
                  <a:gd name="T10" fmla="*/ 2147483647 w 136"/>
                  <a:gd name="T11" fmla="*/ 2147483647 h 180"/>
                  <a:gd name="T12" fmla="*/ 2147483647 w 136"/>
                  <a:gd name="T13" fmla="*/ 2147483647 h 180"/>
                  <a:gd name="T14" fmla="*/ 2147483647 w 136"/>
                  <a:gd name="T15" fmla="*/ 2147483647 h 180"/>
                  <a:gd name="T16" fmla="*/ 2147483647 w 136"/>
                  <a:gd name="T17" fmla="*/ 2147483647 h 180"/>
                  <a:gd name="T18" fmla="*/ 2147483647 w 136"/>
                  <a:gd name="T19" fmla="*/ 2147483647 h 180"/>
                  <a:gd name="T20" fmla="*/ 2147483647 w 136"/>
                  <a:gd name="T21" fmla="*/ 2147483647 h 180"/>
                  <a:gd name="T22" fmla="*/ 2147483647 w 136"/>
                  <a:gd name="T23" fmla="*/ 2147483647 h 180"/>
                  <a:gd name="T24" fmla="*/ 2147483647 w 136"/>
                  <a:gd name="T25" fmla="*/ 2147483647 h 180"/>
                  <a:gd name="T26" fmla="*/ 2147483647 w 136"/>
                  <a:gd name="T27" fmla="*/ 2147483647 h 180"/>
                  <a:gd name="T28" fmla="*/ 2147483647 w 136"/>
                  <a:gd name="T29" fmla="*/ 2147483647 h 180"/>
                  <a:gd name="T30" fmla="*/ 2147483647 w 136"/>
                  <a:gd name="T31" fmla="*/ 2147483647 h 180"/>
                  <a:gd name="T32" fmla="*/ 2147483647 w 136"/>
                  <a:gd name="T33" fmla="*/ 2147483647 h 180"/>
                  <a:gd name="T34" fmla="*/ 2147483647 w 136"/>
                  <a:gd name="T35" fmla="*/ 2147483647 h 180"/>
                  <a:gd name="T36" fmla="*/ 0 w 136"/>
                  <a:gd name="T37" fmla="*/ 2147483647 h 180"/>
                  <a:gd name="T38" fmla="*/ 0 w 136"/>
                  <a:gd name="T39" fmla="*/ 2147483647 h 180"/>
                  <a:gd name="T40" fmla="*/ 2147483647 w 136"/>
                  <a:gd name="T41" fmla="*/ 2147483647 h 180"/>
                  <a:gd name="T42" fmla="*/ 2147483647 w 136"/>
                  <a:gd name="T43" fmla="*/ 2147483647 h 180"/>
                  <a:gd name="T44" fmla="*/ 2147483647 w 136"/>
                  <a:gd name="T45" fmla="*/ 2147483647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6"/>
                  <a:gd name="T70" fmla="*/ 0 h 180"/>
                  <a:gd name="T71" fmla="*/ 136 w 136"/>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6" h="180">
                    <a:moveTo>
                      <a:pt x="10" y="140"/>
                    </a:moveTo>
                    <a:lnTo>
                      <a:pt x="126" y="4"/>
                    </a:lnTo>
                    <a:lnTo>
                      <a:pt x="130" y="0"/>
                    </a:lnTo>
                    <a:lnTo>
                      <a:pt x="134" y="2"/>
                    </a:lnTo>
                    <a:lnTo>
                      <a:pt x="136" y="4"/>
                    </a:lnTo>
                    <a:lnTo>
                      <a:pt x="136" y="6"/>
                    </a:lnTo>
                    <a:lnTo>
                      <a:pt x="132" y="4"/>
                    </a:lnTo>
                    <a:lnTo>
                      <a:pt x="128" y="8"/>
                    </a:lnTo>
                    <a:lnTo>
                      <a:pt x="12" y="146"/>
                    </a:lnTo>
                    <a:lnTo>
                      <a:pt x="6" y="154"/>
                    </a:lnTo>
                    <a:lnTo>
                      <a:pt x="4" y="164"/>
                    </a:lnTo>
                    <a:lnTo>
                      <a:pt x="2" y="172"/>
                    </a:lnTo>
                    <a:lnTo>
                      <a:pt x="4" y="180"/>
                    </a:lnTo>
                    <a:lnTo>
                      <a:pt x="0" y="172"/>
                    </a:lnTo>
                    <a:lnTo>
                      <a:pt x="0" y="162"/>
                    </a:lnTo>
                    <a:lnTo>
                      <a:pt x="4" y="152"/>
                    </a:lnTo>
                    <a:lnTo>
                      <a:pt x="10" y="140"/>
                    </a:lnTo>
                    <a:close/>
                  </a:path>
                </a:pathLst>
              </a:custGeom>
              <a:solidFill>
                <a:srgbClr val="F3F1EF"/>
              </a:solidFill>
              <a:ln w="9525">
                <a:noFill/>
                <a:round/>
                <a:headEnd/>
                <a:tailEnd/>
              </a:ln>
            </p:spPr>
            <p:txBody>
              <a:bodyPr/>
              <a:lstStyle/>
              <a:p>
                <a:endParaRPr lang="en-GB" dirty="0"/>
              </a:p>
            </p:txBody>
          </p:sp>
          <p:sp>
            <p:nvSpPr>
              <p:cNvPr id="11" name="Freeform 18"/>
              <p:cNvSpPr>
                <a:spLocks/>
              </p:cNvSpPr>
              <p:nvPr/>
            </p:nvSpPr>
            <p:spPr bwMode="auto">
              <a:xfrm>
                <a:off x="7160" y="884"/>
                <a:ext cx="206" cy="73"/>
              </a:xfrm>
              <a:custGeom>
                <a:avLst/>
                <a:gdLst>
                  <a:gd name="T0" fmla="*/ 2147483647 w 90"/>
                  <a:gd name="T1" fmla="*/ 2147483647 h 32"/>
                  <a:gd name="T2" fmla="*/ 2147483647 w 90"/>
                  <a:gd name="T3" fmla="*/ 2147483647 h 32"/>
                  <a:gd name="T4" fmla="*/ 2147483647 w 90"/>
                  <a:gd name="T5" fmla="*/ 2147483647 h 32"/>
                  <a:gd name="T6" fmla="*/ 2147483647 w 90"/>
                  <a:gd name="T7" fmla="*/ 2147483647 h 32"/>
                  <a:gd name="T8" fmla="*/ 2147483647 w 90"/>
                  <a:gd name="T9" fmla="*/ 2147483647 h 32"/>
                  <a:gd name="T10" fmla="*/ 2147483647 w 90"/>
                  <a:gd name="T11" fmla="*/ 2147483647 h 32"/>
                  <a:gd name="T12" fmla="*/ 2147483647 w 90"/>
                  <a:gd name="T13" fmla="*/ 2147483647 h 32"/>
                  <a:gd name="T14" fmla="*/ 2147483647 w 90"/>
                  <a:gd name="T15" fmla="*/ 2147483647 h 32"/>
                  <a:gd name="T16" fmla="*/ 2147483647 w 90"/>
                  <a:gd name="T17" fmla="*/ 2147483647 h 32"/>
                  <a:gd name="T18" fmla="*/ 2147483647 w 90"/>
                  <a:gd name="T19" fmla="*/ 2147483647 h 32"/>
                  <a:gd name="T20" fmla="*/ 2147483647 w 90"/>
                  <a:gd name="T21" fmla="*/ 2147483647 h 32"/>
                  <a:gd name="T22" fmla="*/ 0 w 90"/>
                  <a:gd name="T23" fmla="*/ 2147483647 h 32"/>
                  <a:gd name="T24" fmla="*/ 2147483647 w 90"/>
                  <a:gd name="T25" fmla="*/ 2147483647 h 32"/>
                  <a:gd name="T26" fmla="*/ 2147483647 w 90"/>
                  <a:gd name="T27" fmla="*/ 2147483647 h 32"/>
                  <a:gd name="T28" fmla="*/ 2147483647 w 90"/>
                  <a:gd name="T29" fmla="*/ 2147483647 h 32"/>
                  <a:gd name="T30" fmla="*/ 2147483647 w 90"/>
                  <a:gd name="T31" fmla="*/ 2147483647 h 32"/>
                  <a:gd name="T32" fmla="*/ 2147483647 w 90"/>
                  <a:gd name="T33" fmla="*/ 2147483647 h 32"/>
                  <a:gd name="T34" fmla="*/ 2147483647 w 90"/>
                  <a:gd name="T35" fmla="*/ 0 h 32"/>
                  <a:gd name="T36" fmla="*/ 2147483647 w 90"/>
                  <a:gd name="T37" fmla="*/ 0 h 32"/>
                  <a:gd name="T38" fmla="*/ 2147483647 w 90"/>
                  <a:gd name="T39" fmla="*/ 2147483647 h 32"/>
                  <a:gd name="T40" fmla="*/ 2147483647 w 90"/>
                  <a:gd name="T41" fmla="*/ 2147483647 h 32"/>
                  <a:gd name="T42" fmla="*/ 2147483647 w 90"/>
                  <a:gd name="T43" fmla="*/ 2147483647 h 32"/>
                  <a:gd name="T44" fmla="*/ 2147483647 w 90"/>
                  <a:gd name="T45" fmla="*/ 2147483647 h 32"/>
                  <a:gd name="T46" fmla="*/ 2147483647 w 90"/>
                  <a:gd name="T47" fmla="*/ 2147483647 h 32"/>
                  <a:gd name="T48" fmla="*/ 2147483647 w 90"/>
                  <a:gd name="T49" fmla="*/ 2147483647 h 32"/>
                  <a:gd name="T50" fmla="*/ 2147483647 w 90"/>
                  <a:gd name="T51" fmla="*/ 2147483647 h 32"/>
                  <a:gd name="T52" fmla="*/ 2147483647 w 90"/>
                  <a:gd name="T53" fmla="*/ 2147483647 h 32"/>
                  <a:gd name="T54" fmla="*/ 2147483647 w 90"/>
                  <a:gd name="T55" fmla="*/ 2147483647 h 32"/>
                  <a:gd name="T56" fmla="*/ 2147483647 w 90"/>
                  <a:gd name="T57" fmla="*/ 2147483647 h 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0"/>
                  <a:gd name="T88" fmla="*/ 0 h 32"/>
                  <a:gd name="T89" fmla="*/ 90 w 90"/>
                  <a:gd name="T90" fmla="*/ 32 h 3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0" h="32">
                    <a:moveTo>
                      <a:pt x="78" y="18"/>
                    </a:moveTo>
                    <a:lnTo>
                      <a:pt x="78" y="18"/>
                    </a:lnTo>
                    <a:lnTo>
                      <a:pt x="70" y="12"/>
                    </a:lnTo>
                    <a:lnTo>
                      <a:pt x="62" y="8"/>
                    </a:lnTo>
                    <a:lnTo>
                      <a:pt x="54" y="6"/>
                    </a:lnTo>
                    <a:lnTo>
                      <a:pt x="46" y="6"/>
                    </a:lnTo>
                    <a:lnTo>
                      <a:pt x="36" y="6"/>
                    </a:lnTo>
                    <a:lnTo>
                      <a:pt x="28" y="10"/>
                    </a:lnTo>
                    <a:lnTo>
                      <a:pt x="20" y="18"/>
                    </a:lnTo>
                    <a:lnTo>
                      <a:pt x="10" y="26"/>
                    </a:lnTo>
                    <a:lnTo>
                      <a:pt x="6" y="32"/>
                    </a:lnTo>
                    <a:lnTo>
                      <a:pt x="0" y="28"/>
                    </a:lnTo>
                    <a:lnTo>
                      <a:pt x="8" y="18"/>
                    </a:lnTo>
                    <a:lnTo>
                      <a:pt x="16" y="12"/>
                    </a:lnTo>
                    <a:lnTo>
                      <a:pt x="22" y="8"/>
                    </a:lnTo>
                    <a:lnTo>
                      <a:pt x="30" y="4"/>
                    </a:lnTo>
                    <a:lnTo>
                      <a:pt x="42" y="0"/>
                    </a:lnTo>
                    <a:lnTo>
                      <a:pt x="52" y="0"/>
                    </a:lnTo>
                    <a:lnTo>
                      <a:pt x="64" y="4"/>
                    </a:lnTo>
                    <a:lnTo>
                      <a:pt x="78" y="12"/>
                    </a:lnTo>
                    <a:lnTo>
                      <a:pt x="84" y="18"/>
                    </a:lnTo>
                    <a:lnTo>
                      <a:pt x="88" y="24"/>
                    </a:lnTo>
                    <a:lnTo>
                      <a:pt x="90" y="30"/>
                    </a:lnTo>
                    <a:lnTo>
                      <a:pt x="86" y="26"/>
                    </a:lnTo>
                    <a:lnTo>
                      <a:pt x="78" y="18"/>
                    </a:lnTo>
                    <a:close/>
                  </a:path>
                </a:pathLst>
              </a:custGeom>
              <a:solidFill>
                <a:srgbClr val="F3F1EF"/>
              </a:solidFill>
              <a:ln w="9525">
                <a:noFill/>
                <a:round/>
                <a:headEnd/>
                <a:tailEnd/>
              </a:ln>
            </p:spPr>
            <p:txBody>
              <a:bodyPr/>
              <a:lstStyle/>
              <a:p>
                <a:endParaRPr lang="en-GB" dirty="0"/>
              </a:p>
            </p:txBody>
          </p:sp>
        </p:grpSp>
      </p:grpSp>
      <p:pic>
        <p:nvPicPr>
          <p:cNvPr id="80898" name="Picture 2"/>
          <p:cNvPicPr>
            <a:picLocks noChangeAspect="1" noChangeArrowheads="1"/>
          </p:cNvPicPr>
          <p:nvPr/>
        </p:nvPicPr>
        <p:blipFill>
          <a:blip r:embed="rId3"/>
          <a:srcRect/>
          <a:stretch>
            <a:fillRect/>
          </a:stretch>
        </p:blipFill>
        <p:spPr bwMode="auto">
          <a:xfrm rot="21421628">
            <a:off x="1630604" y="4662824"/>
            <a:ext cx="5111024" cy="1262484"/>
          </a:xfrm>
          <a:prstGeom prst="rect">
            <a:avLst/>
          </a:prstGeom>
          <a:noFill/>
          <a:ln w="9525">
            <a:noFill/>
            <a:miter lim="800000"/>
            <a:headEnd/>
            <a:tailEnd/>
          </a:ln>
        </p:spPr>
      </p:pic>
      <p:pic>
        <p:nvPicPr>
          <p:cNvPr id="12" name="Picture 11"/>
          <p:cNvPicPr>
            <a:picLocks noChangeAspect="1"/>
          </p:cNvPicPr>
          <p:nvPr/>
        </p:nvPicPr>
        <p:blipFill rotWithShape="1">
          <a:blip r:embed="rId4"/>
          <a:srcRect l="24013" t="38187" r="10428" b="30805"/>
          <a:stretch/>
        </p:blipFill>
        <p:spPr>
          <a:xfrm>
            <a:off x="899592" y="1464143"/>
            <a:ext cx="7992888" cy="3024336"/>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63688" y="2276872"/>
            <a:ext cx="5328592" cy="1200329"/>
          </a:xfrm>
          <a:prstGeom prst="rect">
            <a:avLst/>
          </a:prstGeom>
        </p:spPr>
        <p:txBody>
          <a:bodyPr wrap="square">
            <a:spAutoFit/>
          </a:bodyPr>
          <a:lstStyle/>
          <a:p>
            <a:r>
              <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rPr>
              <a:t>Any questions?</a:t>
            </a:r>
          </a:p>
          <a:p>
            <a:endParaRPr lang="en-GB" sz="2400" b="1" dirty="0" smtClean="0">
              <a:solidFill>
                <a:srgbClr val="008000"/>
              </a:solidFill>
              <a:latin typeface="Verdana" panose="020B0604030504040204" pitchFamily="34" charset="0"/>
              <a:ea typeface="Verdana" panose="020B0604030504040204" pitchFamily="34" charset="0"/>
              <a:cs typeface="Verdana" panose="020B0604030504040204" pitchFamily="34" charset="0"/>
            </a:endParaRPr>
          </a:p>
          <a:p>
            <a:endParaRPr lang="en-GB"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Shape 482"/>
          <p:cNvSpPr txBox="1">
            <a:spLocks noGrp="1"/>
          </p:cNvSpPr>
          <p:nvPr>
            <p:ph type="title"/>
          </p:nvPr>
        </p:nvSpPr>
        <p:spPr>
          <a:xfrm>
            <a:off x="1152525" y="900112"/>
            <a:ext cx="7127875" cy="647700"/>
          </a:xfrm>
          <a:prstGeom prst="rect">
            <a:avLst/>
          </a:prstGeom>
          <a:noFill/>
          <a:ln>
            <a:noFill/>
          </a:ln>
        </p:spPr>
        <p:txBody>
          <a:bodyPr lIns="0" tIns="0" rIns="0" bIns="0" anchor="t" anchorCtr="0">
            <a:noAutofit/>
          </a:bodyPr>
          <a:lstStyle/>
          <a:p>
            <a:pPr marL="0" marR="0" lvl="0" indent="0" algn="l" rtl="0">
              <a:lnSpc>
                <a:spcPct val="100000"/>
              </a:lnSpc>
              <a:spcBef>
                <a:spcPts val="0"/>
              </a:spcBef>
              <a:spcAft>
                <a:spcPts val="0"/>
              </a:spcAft>
              <a:buClr>
                <a:srgbClr val="3D7D6B"/>
              </a:buClr>
              <a:buSzPct val="25000"/>
              <a:buFont typeface="Verdana"/>
              <a:buNone/>
            </a:pPr>
            <a:r>
              <a:rPr lang="en-US" sz="3200" b="1" i="0" u="none" strike="noStrike" cap="none" baseline="0" dirty="0">
                <a:solidFill>
                  <a:srgbClr val="3D7D6B"/>
                </a:solidFill>
                <a:latin typeface="Verdana"/>
                <a:ea typeface="Verdana"/>
                <a:cs typeface="Verdana"/>
                <a:sym typeface="Verdana"/>
              </a:rPr>
              <a:t>Contact information</a:t>
            </a:r>
          </a:p>
        </p:txBody>
      </p:sp>
      <p:sp>
        <p:nvSpPr>
          <p:cNvPr id="483" name="Shape 483"/>
          <p:cNvSpPr txBox="1">
            <a:spLocks noGrp="1"/>
          </p:cNvSpPr>
          <p:nvPr>
            <p:ph type="body" idx="1"/>
          </p:nvPr>
        </p:nvSpPr>
        <p:spPr>
          <a:xfrm>
            <a:off x="720725" y="1800225"/>
            <a:ext cx="7772400" cy="43227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Verdana"/>
              <a:buNone/>
            </a:pPr>
            <a:r>
              <a:rPr lang="en-US" sz="2000" b="0" i="0" u="none" strike="noStrike" cap="none" baseline="0" dirty="0">
                <a:solidFill>
                  <a:schemeClr val="dk1"/>
                </a:solidFill>
                <a:latin typeface="Verdana"/>
                <a:ea typeface="Verdana"/>
                <a:cs typeface="Verdana"/>
                <a:sym typeface="Verdana"/>
              </a:rPr>
              <a:t>English Subject Advisor, Clare Haviland:</a:t>
            </a:r>
          </a:p>
          <a:p>
            <a:pPr marL="0" marR="0" lvl="0" indent="0" algn="l" rtl="0">
              <a:lnSpc>
                <a:spcPct val="100000"/>
              </a:lnSpc>
              <a:spcBef>
                <a:spcPts val="1200"/>
              </a:spcBef>
              <a:spcAft>
                <a:spcPts val="0"/>
              </a:spcAft>
              <a:buClr>
                <a:srgbClr val="7F7F7F"/>
              </a:buClr>
              <a:buSzPct val="100000"/>
              <a:buFont typeface="Verdana"/>
              <a:buChar char="•"/>
            </a:pPr>
            <a:r>
              <a:rPr lang="en-US" sz="2000" b="0" i="0" u="none" strike="noStrike" cap="none" baseline="0" dirty="0">
                <a:solidFill>
                  <a:schemeClr val="dk1"/>
                </a:solidFill>
                <a:latin typeface="Verdana"/>
                <a:ea typeface="Verdana"/>
                <a:cs typeface="Verdana"/>
                <a:sym typeface="Verdana"/>
              </a:rPr>
              <a:t> </a:t>
            </a:r>
            <a:r>
              <a:rPr lang="en-US" sz="2000" b="0" i="0" u="sng" strike="noStrike" cap="none" baseline="0" dirty="0">
                <a:solidFill>
                  <a:schemeClr val="hlink"/>
                </a:solidFill>
                <a:latin typeface="Arial"/>
                <a:ea typeface="Arial"/>
                <a:cs typeface="Arial"/>
                <a:sym typeface="Arial"/>
                <a:hlinkClick r:id="rId3"/>
              </a:rPr>
              <a:t>teachingenglish@pearson.com</a:t>
            </a:r>
            <a:r>
              <a:rPr lang="en-US" sz="2000" b="0" i="0" u="none" strike="noStrike" cap="none" baseline="0" dirty="0">
                <a:solidFill>
                  <a:schemeClr val="dk1"/>
                </a:solidFill>
                <a:latin typeface="Verdana"/>
                <a:ea typeface="Verdana"/>
                <a:cs typeface="Verdana"/>
                <a:sym typeface="Verdana"/>
              </a:rPr>
              <a:t>  </a:t>
            </a:r>
          </a:p>
          <a:p>
            <a:pPr lvl="0">
              <a:spcBef>
                <a:spcPts val="1200"/>
              </a:spcBef>
              <a:buClr>
                <a:srgbClr val="7F7F7F"/>
              </a:buClr>
              <a:buSzPct val="100000"/>
              <a:buFont typeface="Verdana"/>
              <a:buChar char="•"/>
            </a:pPr>
            <a:r>
              <a:rPr lang="en-US" sz="2000" b="0" i="0" u="none" strike="noStrike" cap="none" baseline="0" dirty="0">
                <a:solidFill>
                  <a:schemeClr val="dk1"/>
                </a:solidFill>
                <a:latin typeface="Verdana"/>
                <a:ea typeface="Verdana"/>
                <a:cs typeface="Verdana"/>
                <a:sym typeface="Verdana"/>
              </a:rPr>
              <a:t> Tele: </a:t>
            </a:r>
            <a:r>
              <a:rPr lang="en-US" sz="2000" dirty="0">
                <a:solidFill>
                  <a:schemeClr val="dk1"/>
                </a:solidFill>
                <a:latin typeface="Verdana"/>
                <a:ea typeface="Verdana"/>
                <a:cs typeface="Verdana"/>
                <a:sym typeface="Verdana"/>
              </a:rPr>
              <a:t>0207 010 2183 </a:t>
            </a:r>
            <a:endParaRPr lang="en-US" sz="2000" b="0" i="0" u="none" strike="noStrike" cap="none" baseline="0" dirty="0">
              <a:solidFill>
                <a:schemeClr val="dk1"/>
              </a:solidFill>
              <a:latin typeface="Verdana"/>
              <a:ea typeface="Verdana"/>
              <a:cs typeface="Verdana"/>
              <a:sym typeface="Verdana"/>
            </a:endParaRPr>
          </a:p>
          <a:p>
            <a:pPr marL="0" marR="0" lvl="0" indent="0" algn="l" rtl="0">
              <a:lnSpc>
                <a:spcPct val="100000"/>
              </a:lnSpc>
              <a:spcBef>
                <a:spcPts val="1600"/>
              </a:spcBef>
              <a:spcAft>
                <a:spcPts val="0"/>
              </a:spcAft>
              <a:buClr>
                <a:srgbClr val="3D7D6B"/>
              </a:buClr>
              <a:buSzPct val="100000"/>
              <a:buFont typeface="Arial"/>
              <a:buChar char="•"/>
            </a:pPr>
            <a:r>
              <a:rPr lang="en-US" sz="2000" b="0" i="0" u="sng" strike="noStrike" cap="none" baseline="0" dirty="0">
                <a:solidFill>
                  <a:schemeClr val="hlink"/>
                </a:solidFill>
                <a:latin typeface="Arial"/>
                <a:ea typeface="Arial"/>
                <a:cs typeface="Arial"/>
                <a:sym typeface="Arial"/>
                <a:hlinkClick r:id="rId4"/>
              </a:rPr>
              <a:t>http://www.edexcel.com/Subjects/English/Pages/Default.aspx</a:t>
            </a:r>
          </a:p>
          <a:p>
            <a:pPr marL="0" marR="0" lvl="0" indent="0" algn="l" rtl="0">
              <a:lnSpc>
                <a:spcPct val="100000"/>
              </a:lnSpc>
              <a:spcBef>
                <a:spcPts val="1600"/>
              </a:spcBef>
              <a:spcAft>
                <a:spcPts val="0"/>
              </a:spcAft>
              <a:buClr>
                <a:srgbClr val="3D7D6B"/>
              </a:buClr>
              <a:buSzPct val="100000"/>
              <a:buFont typeface="Verdana"/>
              <a:buChar char="•"/>
            </a:pPr>
            <a:r>
              <a:rPr lang="en-US" sz="2000" b="1" i="0" u="none" strike="noStrike" cap="none" baseline="0" dirty="0">
                <a:solidFill>
                  <a:schemeClr val="dk1"/>
                </a:solidFill>
                <a:latin typeface="Verdana"/>
                <a:ea typeface="Verdana"/>
                <a:cs typeface="Verdana"/>
                <a:sym typeface="Verdana"/>
              </a:rPr>
              <a:t>English forum </a:t>
            </a:r>
            <a:r>
              <a:rPr lang="en-US" sz="2000" b="0" i="0" u="none" strike="noStrike" cap="none" baseline="0" dirty="0">
                <a:solidFill>
                  <a:schemeClr val="dk1"/>
                </a:solidFill>
                <a:latin typeface="Verdana"/>
                <a:ea typeface="Verdana"/>
                <a:cs typeface="Verdana"/>
                <a:sym typeface="Verdana"/>
              </a:rPr>
              <a:t>look at and participate in: </a:t>
            </a:r>
            <a:r>
              <a:rPr lang="en-US" sz="2000" b="0" i="0" u="sng" strike="noStrike" cap="none" baseline="0" dirty="0">
                <a:solidFill>
                  <a:schemeClr val="hlink"/>
                </a:solidFill>
                <a:latin typeface="Arial"/>
                <a:ea typeface="Arial"/>
                <a:cs typeface="Arial"/>
                <a:sym typeface="Arial"/>
                <a:hlinkClick r:id="rId5"/>
              </a:rPr>
              <a:t>www.community.edexcel.com/english/default.aspx</a:t>
            </a:r>
          </a:p>
          <a:p>
            <a:pPr marL="0" marR="0" lvl="0" indent="0" algn="l" rtl="0">
              <a:lnSpc>
                <a:spcPct val="100000"/>
              </a:lnSpc>
              <a:spcBef>
                <a:spcPts val="1600"/>
              </a:spcBef>
              <a:spcAft>
                <a:spcPts val="0"/>
              </a:spcAft>
              <a:buClr>
                <a:srgbClr val="3D7D6B"/>
              </a:buClr>
              <a:buSzPct val="100000"/>
              <a:buFont typeface="Verdana"/>
              <a:buChar char="•"/>
            </a:pPr>
            <a:r>
              <a:rPr lang="en-US" sz="2000" b="1" i="0" u="none" strike="noStrike" cap="none" baseline="0" dirty="0">
                <a:solidFill>
                  <a:schemeClr val="dk1"/>
                </a:solidFill>
                <a:latin typeface="Verdana"/>
                <a:ea typeface="Verdana"/>
                <a:cs typeface="Verdana"/>
                <a:sym typeface="Verdana"/>
              </a:rPr>
              <a:t>Twitter: </a:t>
            </a:r>
            <a:r>
              <a:rPr lang="en-US" sz="2000" u="sng" dirty="0" smtClean="0">
                <a:solidFill>
                  <a:schemeClr val="hlink"/>
                </a:solidFill>
                <a:ea typeface="Verdana"/>
              </a:rPr>
              <a:t>@</a:t>
            </a:r>
            <a:r>
              <a:rPr lang="en-US" sz="2000" u="sng" smtClean="0">
                <a:solidFill>
                  <a:schemeClr val="hlink"/>
                </a:solidFill>
                <a:ea typeface="Verdana"/>
              </a:rPr>
              <a:t>pearsonTeachEng</a:t>
            </a:r>
            <a:endParaRPr lang="en-US" sz="2000" b="0" i="0" u="sng" strike="noStrike" cap="none" baseline="0" dirty="0">
              <a:solidFill>
                <a:schemeClr val="hlink"/>
              </a:solidFill>
              <a:latin typeface="Arial"/>
              <a:ea typeface="Arial"/>
              <a:cs typeface="Arial"/>
              <a:sym typeface="Arial"/>
              <a:hlinkClick r:id="rId6"/>
            </a:endParaRPr>
          </a:p>
          <a:p>
            <a:pPr marL="0" marR="0" lvl="0" indent="0" algn="l" rtl="0">
              <a:lnSpc>
                <a:spcPct val="100000"/>
              </a:lnSpc>
              <a:spcBef>
                <a:spcPts val="1200"/>
              </a:spcBef>
              <a:spcAft>
                <a:spcPts val="600"/>
              </a:spcAft>
              <a:buClr>
                <a:srgbClr val="7F7F7F"/>
              </a:buClr>
              <a:buSzPct val="100000"/>
              <a:buFont typeface="Verdana"/>
              <a:buChar char="•"/>
            </a:pPr>
            <a:r>
              <a:rPr lang="en-US" sz="2000" b="1" i="0" u="none" strike="noStrike" cap="none" baseline="0" dirty="0">
                <a:solidFill>
                  <a:srgbClr val="8D1D12"/>
                </a:solidFill>
                <a:latin typeface="Verdana"/>
                <a:ea typeface="Verdana"/>
                <a:cs typeface="Verdana"/>
                <a:sym typeface="Verdana"/>
              </a:rPr>
              <a:t> </a:t>
            </a:r>
            <a:r>
              <a:rPr lang="en-US" sz="2000" b="1" i="0" u="none" strike="noStrike" cap="none" baseline="0" dirty="0">
                <a:solidFill>
                  <a:srgbClr val="3D7D6B"/>
                </a:solidFill>
                <a:latin typeface="Verdana"/>
                <a:ea typeface="Verdana"/>
                <a:cs typeface="Verdana"/>
                <a:sym typeface="Verdana"/>
              </a:rPr>
              <a:t>www.edexcel.com/learningforabetterfuture</a:t>
            </a:r>
          </a:p>
          <a:p>
            <a:pPr marL="0" marR="0" lvl="0" indent="0" algn="l" rtl="0">
              <a:spcBef>
                <a:spcPts val="0"/>
              </a:spcBef>
              <a:buNone/>
            </a:pPr>
            <a:endParaRPr sz="2000" b="1" i="0" u="none" strike="noStrike" cap="none" baseline="0" dirty="0">
              <a:solidFill>
                <a:srgbClr val="3D7D6B"/>
              </a:solidFill>
              <a:latin typeface="Verdana"/>
              <a:ea typeface="Verdana"/>
              <a:cs typeface="Verdana"/>
              <a:sym typeface="Verdana"/>
            </a:endParaRPr>
          </a:p>
        </p:txBody>
      </p:sp>
    </p:spTree>
    <p:extLst>
      <p:ext uri="{BB962C8B-B14F-4D97-AF65-F5344CB8AC3E}">
        <p14:creationId xmlns:p14="http://schemas.microsoft.com/office/powerpoint/2010/main" val="667779457"/>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404664"/>
            <a:ext cx="7340400" cy="720080"/>
          </a:xfrm>
        </p:spPr>
        <p:txBody>
          <a:bodyPr/>
          <a:lstStyle/>
          <a:p>
            <a:r>
              <a:rPr lang="en-US" sz="2400" b="1" dirty="0">
                <a:solidFill>
                  <a:srgbClr val="3D7D6B"/>
                </a:solidFill>
                <a:latin typeface="Verdana"/>
                <a:ea typeface="Verdana"/>
                <a:cs typeface="Verdana"/>
                <a:sym typeface="Verdana"/>
              </a:rPr>
              <a:t>Paper 1 Section A: Shakespeare</a:t>
            </a:r>
            <a:br>
              <a:rPr lang="en-US" sz="2400" b="1" dirty="0">
                <a:solidFill>
                  <a:srgbClr val="3D7D6B"/>
                </a:solidFill>
                <a:latin typeface="Verdana"/>
                <a:ea typeface="Verdana"/>
                <a:cs typeface="Verdana"/>
                <a:sym typeface="Verdana"/>
              </a:rPr>
            </a:br>
            <a:r>
              <a:rPr lang="en-US" sz="2400" b="1" dirty="0">
                <a:solidFill>
                  <a:srgbClr val="3D7D6B"/>
                </a:solidFill>
                <a:latin typeface="Verdana"/>
                <a:ea typeface="Verdana"/>
                <a:cs typeface="Verdana"/>
                <a:sym typeface="Verdana"/>
              </a:rPr>
              <a:t>                     </a:t>
            </a:r>
            <a:endParaRPr lang="en-GB" sz="2400" dirty="0"/>
          </a:p>
        </p:txBody>
      </p:sp>
      <p:sp>
        <p:nvSpPr>
          <p:cNvPr id="3" name="Text Placeholder 2"/>
          <p:cNvSpPr>
            <a:spLocks noGrp="1"/>
          </p:cNvSpPr>
          <p:nvPr>
            <p:ph type="body" idx="1"/>
          </p:nvPr>
        </p:nvSpPr>
        <p:spPr>
          <a:xfrm>
            <a:off x="539552" y="1412775"/>
            <a:ext cx="8424936" cy="4899619"/>
          </a:xfrm>
        </p:spPr>
        <p:txBody>
          <a:bodyPr/>
          <a:lstStyle/>
          <a:p>
            <a:r>
              <a:rPr lang="en-US" sz="1800" dirty="0">
                <a:solidFill>
                  <a:schemeClr val="tx1"/>
                </a:solidFill>
                <a:latin typeface="Verdana"/>
                <a:ea typeface="Verdana"/>
                <a:cs typeface="Verdana"/>
                <a:sym typeface="Verdana"/>
              </a:rPr>
              <a:t>Choice of texts: </a:t>
            </a:r>
            <a:r>
              <a:rPr lang="en-US" sz="1800" i="1" dirty="0">
                <a:solidFill>
                  <a:schemeClr val="tx1"/>
                </a:solidFill>
                <a:latin typeface="Verdana"/>
                <a:ea typeface="Verdana"/>
                <a:cs typeface="Verdana"/>
                <a:sym typeface="Verdana"/>
              </a:rPr>
              <a:t>Macbeth, The Tempest, Romeo and Juliet, Much Ado About Nothing, Twelfth Night, The Merchant of Venice. </a:t>
            </a:r>
          </a:p>
          <a:p>
            <a:pPr algn="ct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Format – a two-part question</a:t>
            </a:r>
          </a:p>
          <a:p>
            <a:pPr marL="285750" indent="-285750">
              <a:buFont typeface="Arial" panose="020B0604020202020204" pitchFamily="34" charset="0"/>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Part a) is based on an extract of approximately 30 lines in length</a:t>
            </a:r>
          </a:p>
          <a:p>
            <a:pPr marL="285750" indent="-285750">
              <a:buFont typeface="Arial" panose="020B0604020202020204" pitchFamily="34" charset="0"/>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Candidates answer a question based on the extract – their response </a:t>
            </a:r>
            <a:r>
              <a:rPr lang="en-GB" sz="1800" b="1" i="1" u="sng" dirty="0">
                <a:latin typeface="Verdana" panose="020B0604030504040204" pitchFamily="34" charset="0"/>
                <a:ea typeface="Verdana" panose="020B0604030504040204" pitchFamily="34" charset="0"/>
                <a:cs typeface="Verdana" panose="020B0604030504040204" pitchFamily="34" charset="0"/>
              </a:rPr>
              <a:t>must not </a:t>
            </a:r>
            <a:r>
              <a:rPr lang="en-GB" sz="1800" dirty="0">
                <a:latin typeface="Verdana" panose="020B0604030504040204" pitchFamily="34" charset="0"/>
                <a:ea typeface="Verdana" panose="020B0604030504040204" pitchFamily="34" charset="0"/>
                <a:cs typeface="Verdana" panose="020B0604030504040204" pitchFamily="34" charset="0"/>
              </a:rPr>
              <a:t>go outside the extract</a:t>
            </a:r>
          </a:p>
          <a:p>
            <a:pPr marL="285750" indent="-285750">
              <a:buFont typeface="Arial" panose="020B0604020202020204" pitchFamily="34" charset="0"/>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Part b) is based on how a theme reflected in the extract is presented in the rest of the play</a:t>
            </a:r>
          </a:p>
          <a:p>
            <a:pPr marL="285750" indent="-285750">
              <a:buFont typeface="Arial" panose="020B0604020202020204" pitchFamily="34" charset="0"/>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Candidates </a:t>
            </a:r>
            <a:r>
              <a:rPr lang="en-GB" sz="1800" b="1" i="1" u="sng" dirty="0">
                <a:latin typeface="Verdana" panose="020B0604030504040204" pitchFamily="34" charset="0"/>
                <a:ea typeface="Verdana" panose="020B0604030504040204" pitchFamily="34" charset="0"/>
                <a:cs typeface="Verdana" panose="020B0604030504040204" pitchFamily="34" charset="0"/>
              </a:rPr>
              <a:t>must not </a:t>
            </a:r>
            <a:r>
              <a:rPr lang="en-GB" sz="1800" dirty="0">
                <a:latin typeface="Verdana" panose="020B0604030504040204" pitchFamily="34" charset="0"/>
                <a:ea typeface="Verdana" panose="020B0604030504040204" pitchFamily="34" charset="0"/>
                <a:cs typeface="Verdana" panose="020B0604030504040204" pitchFamily="34" charset="0"/>
              </a:rPr>
              <a:t>discuss the extract in their answer to part b)</a:t>
            </a:r>
          </a:p>
          <a:p>
            <a:pPr marL="285750" indent="-285750">
              <a:buFont typeface="Arial" panose="020B0604020202020204" pitchFamily="34" charset="0"/>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If candidates only discuss the extract for part b) then a partial mark will be awarded for context (AO3).</a:t>
            </a:r>
          </a:p>
        </p:txBody>
      </p:sp>
    </p:spTree>
    <p:extLst>
      <p:ext uri="{BB962C8B-B14F-4D97-AF65-F5344CB8AC3E}">
        <p14:creationId xmlns:p14="http://schemas.microsoft.com/office/powerpoint/2010/main" val="2462564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971600" y="620688"/>
            <a:ext cx="7127875" cy="792088"/>
          </a:xfrm>
          <a:prstGeom prst="rect">
            <a:avLst/>
          </a:prstGeom>
          <a:noFill/>
          <a:ln>
            <a:noFill/>
          </a:ln>
        </p:spPr>
        <p:txBody>
          <a:bodyPr lIns="0" tIns="0" rIns="0" bIns="0" anchor="t" anchorCtr="0">
            <a:noAutofit/>
          </a:bodyPr>
          <a:lstStyle/>
          <a:p>
            <a:pPr lvl="0">
              <a:buClr>
                <a:srgbClr val="3D7D6B"/>
              </a:buClr>
              <a:buSzPct val="25000"/>
            </a:pPr>
            <a:r>
              <a:rPr lang="en-US" sz="2400" b="1" dirty="0" smtClean="0">
                <a:solidFill>
                  <a:srgbClr val="3D7D6B"/>
                </a:solidFill>
                <a:latin typeface="Verdana"/>
                <a:ea typeface="Verdana"/>
                <a:cs typeface="Verdana"/>
                <a:sym typeface="Verdana"/>
              </a:rPr>
              <a:t>Paper 1 Section A: Shakespeare</a:t>
            </a:r>
            <a:br>
              <a:rPr lang="en-US" sz="2400" b="1" dirty="0" smtClean="0">
                <a:solidFill>
                  <a:srgbClr val="3D7D6B"/>
                </a:solidFill>
                <a:latin typeface="Verdana"/>
                <a:ea typeface="Verdana"/>
                <a:cs typeface="Verdana"/>
                <a:sym typeface="Verdana"/>
              </a:rPr>
            </a:br>
            <a:endParaRPr lang="en-US" sz="2400" b="1" dirty="0">
              <a:solidFill>
                <a:srgbClr val="3D7D6B"/>
              </a:solidFill>
              <a:latin typeface="Verdana"/>
              <a:ea typeface="Verdana"/>
              <a:cs typeface="Verdana"/>
              <a:sym typeface="Verdana"/>
            </a:endParaRPr>
          </a:p>
        </p:txBody>
      </p:sp>
      <p:sp>
        <p:nvSpPr>
          <p:cNvPr id="89" name="Shape 89"/>
          <p:cNvSpPr txBox="1">
            <a:spLocks noGrp="1"/>
          </p:cNvSpPr>
          <p:nvPr>
            <p:ph type="body" idx="1"/>
          </p:nvPr>
        </p:nvSpPr>
        <p:spPr>
          <a:xfrm>
            <a:off x="971600" y="1412776"/>
            <a:ext cx="7488832" cy="4680520"/>
          </a:xfrm>
          <a:prstGeom prst="rect">
            <a:avLst/>
          </a:prstGeom>
          <a:noFill/>
          <a:ln>
            <a:noFill/>
          </a:ln>
        </p:spPr>
        <p:txBody>
          <a:bodyPr lIns="91425" tIns="45700" rIns="91425" bIns="45700" anchor="t" anchorCtr="0">
            <a:noAutofit/>
          </a:bodyPr>
          <a:lstStyle/>
          <a:p>
            <a:endParaRPr lang="en-US" sz="1800" dirty="0" smtClean="0">
              <a:solidFill>
                <a:schemeClr val="tx1"/>
              </a:solidFill>
              <a:latin typeface="Verdana"/>
              <a:ea typeface="Verdana"/>
              <a:cs typeface="Verdana"/>
              <a:sym typeface="Verdana"/>
            </a:endParaRPr>
          </a:p>
          <a:p>
            <a:r>
              <a:rPr lang="en-US" sz="1800" dirty="0" smtClean="0">
                <a:solidFill>
                  <a:schemeClr val="tx1"/>
                </a:solidFill>
                <a:latin typeface="Verdana"/>
                <a:ea typeface="Verdana"/>
                <a:cs typeface="Verdana"/>
                <a:sym typeface="Verdana"/>
              </a:rPr>
              <a:t>Choice of texts: </a:t>
            </a:r>
            <a:r>
              <a:rPr lang="en-US" sz="1800" i="1" dirty="0" smtClean="0">
                <a:solidFill>
                  <a:schemeClr val="tx1"/>
                </a:solidFill>
                <a:latin typeface="Verdana"/>
                <a:ea typeface="Verdana"/>
                <a:cs typeface="Verdana"/>
                <a:sym typeface="Verdana"/>
              </a:rPr>
              <a:t>Macbeth, The Tempest, Romeo and Juliet, Much Ado About Nothing, Twelfth Night, The Merchant of Venice. </a:t>
            </a:r>
          </a:p>
          <a:p>
            <a:endParaRPr lang="en-US" sz="1800" b="1" dirty="0" smtClean="0">
              <a:solidFill>
                <a:srgbClr val="3D7D6B"/>
              </a:solidFill>
              <a:latin typeface="Verdana"/>
              <a:ea typeface="Verdana"/>
              <a:cs typeface="Verdana"/>
              <a:sym typeface="Verdana"/>
            </a:endParaRPr>
          </a:p>
          <a:p>
            <a:endParaRPr lang="en-US" sz="2000" b="1" i="0" u="none" strike="noStrike" cap="none" dirty="0" smtClean="0">
              <a:solidFill>
                <a:srgbClr val="3D7D6B"/>
              </a:solidFill>
              <a:latin typeface="Verdana"/>
              <a:ea typeface="Verdana"/>
              <a:cs typeface="Verdana"/>
              <a:sym typeface="Verdana"/>
              <a:rtl val="0"/>
            </a:endParaRPr>
          </a:p>
          <a:p>
            <a:r>
              <a:rPr lang="en-US" sz="2000" b="1" i="0" u="none" strike="noStrike" cap="none" dirty="0" smtClean="0">
                <a:solidFill>
                  <a:srgbClr val="3D7D6B"/>
                </a:solidFill>
                <a:latin typeface="Verdana"/>
                <a:ea typeface="Verdana"/>
                <a:cs typeface="Verdana"/>
                <a:sym typeface="Verdana"/>
                <a:rtl val="0"/>
              </a:rPr>
              <a:t>Part a) </a:t>
            </a:r>
          </a:p>
          <a:p>
            <a:endParaRPr lang="en-US" b="1" dirty="0" smtClean="0">
              <a:solidFill>
                <a:srgbClr val="3D7D6B"/>
              </a:solidFill>
              <a:latin typeface="Verdana"/>
              <a:ea typeface="Verdana"/>
              <a:cs typeface="Verdana"/>
              <a:sym typeface="Verdana"/>
              <a:rtl val="0"/>
            </a:endParaRPr>
          </a:p>
          <a:p>
            <a:endParaRPr lang="en-US" b="1" i="0" u="none" strike="noStrike" cap="none" dirty="0" smtClean="0">
              <a:solidFill>
                <a:srgbClr val="3D7D6B"/>
              </a:solidFill>
              <a:latin typeface="Verdana"/>
              <a:ea typeface="Verdana"/>
              <a:cs typeface="Verdana"/>
              <a:sym typeface="Verdana"/>
              <a:rtl val="0"/>
            </a:endParaRPr>
          </a:p>
          <a:p>
            <a:endParaRPr lang="en-US" sz="1800" b="1" i="0" u="none" strike="noStrike" cap="none" dirty="0" smtClean="0">
              <a:solidFill>
                <a:srgbClr val="3D7D6B"/>
              </a:solidFill>
              <a:latin typeface="Verdana"/>
              <a:ea typeface="Verdana"/>
              <a:cs typeface="Verdana"/>
              <a:sym typeface="Verdana"/>
              <a:rtl val="0"/>
            </a:endParaRPr>
          </a:p>
          <a:p>
            <a:endParaRPr lang="en-US" sz="1800" b="1" dirty="0">
              <a:solidFill>
                <a:srgbClr val="3D7D6B"/>
              </a:solidFill>
              <a:latin typeface="Verdana"/>
              <a:ea typeface="Verdana"/>
              <a:cs typeface="Verdana"/>
              <a:sym typeface="Verdana"/>
            </a:endParaRPr>
          </a:p>
          <a:p>
            <a:endParaRPr lang="en-US" sz="1800" b="1" i="0" u="none" strike="noStrike" cap="none" dirty="0" smtClean="0">
              <a:solidFill>
                <a:srgbClr val="3D7D6B"/>
              </a:solidFill>
              <a:latin typeface="Verdana"/>
              <a:ea typeface="Verdana"/>
              <a:cs typeface="Verdana"/>
              <a:sym typeface="Verdana"/>
              <a:rtl val="0"/>
            </a:endParaRPr>
          </a:p>
          <a:p>
            <a:endParaRPr lang="en-US" sz="1800" b="1" dirty="0" smtClean="0">
              <a:solidFill>
                <a:srgbClr val="3D7D6B"/>
              </a:solidFill>
              <a:latin typeface="Verdana"/>
              <a:ea typeface="Verdana"/>
              <a:cs typeface="Verdana"/>
              <a:sym typeface="Verdana"/>
            </a:endParaRPr>
          </a:p>
          <a:p>
            <a:endParaRPr lang="en-US" sz="1800" b="1" dirty="0">
              <a:solidFill>
                <a:srgbClr val="3D7D6B"/>
              </a:solidFill>
              <a:latin typeface="Verdana"/>
              <a:ea typeface="Verdana"/>
              <a:cs typeface="Verdana"/>
              <a:sym typeface="Verdana"/>
            </a:endParaRPr>
          </a:p>
        </p:txBody>
      </p:sp>
      <p:graphicFrame>
        <p:nvGraphicFramePr>
          <p:cNvPr id="2" name="Table 1"/>
          <p:cNvGraphicFramePr>
            <a:graphicFrameLocks noGrp="1"/>
          </p:cNvGraphicFramePr>
          <p:nvPr>
            <p:extLst/>
          </p:nvPr>
        </p:nvGraphicFramePr>
        <p:xfrm>
          <a:off x="1187624" y="3753036"/>
          <a:ext cx="6096000" cy="731520"/>
        </p:xfrm>
        <a:graphic>
          <a:graphicData uri="http://schemas.openxmlformats.org/drawingml/2006/table">
            <a:tbl>
              <a:tblPr firstRow="1" bandRow="1">
                <a:tableStyleId>{0CE8CB1A-2303-47FB-8809-915A3B7BF57A}</a:tableStyleId>
              </a:tblPr>
              <a:tblGrid>
                <a:gridCol w="1008112"/>
                <a:gridCol w="5087888"/>
              </a:tblGrid>
              <a:tr h="370840">
                <a:tc>
                  <a:txBody>
                    <a:bodyPr/>
                    <a:lstStyle/>
                    <a:p>
                      <a:r>
                        <a:rPr lang="en-GB" dirty="0" smtClean="0">
                          <a:latin typeface="Verdana" panose="020B0604030504040204" pitchFamily="34" charset="0"/>
                          <a:ea typeface="Verdana" panose="020B0604030504040204" pitchFamily="34" charset="0"/>
                          <a:cs typeface="Verdana" panose="020B0604030504040204" pitchFamily="34" charset="0"/>
                        </a:rPr>
                        <a:t>AO2</a:t>
                      </a:r>
                      <a:endParaRPr lang="en-GB"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latin typeface="Verdana" panose="020B0604030504040204" pitchFamily="34" charset="0"/>
                          <a:ea typeface="Verdana" panose="020B0604030504040204" pitchFamily="34" charset="0"/>
                          <a:cs typeface="Verdana" panose="020B0604030504040204" pitchFamily="34" charset="0"/>
                        </a:rPr>
                        <a:t>Analyse the language, form and structure used by a writer to create meanings and effects, using relevant subject terminology where appropriate </a:t>
                      </a:r>
                      <a:endParaRPr lang="en-US" sz="1400" b="1" i="0" u="none" strike="noStrike" cap="none" dirty="0" smtClean="0">
                        <a:solidFill>
                          <a:srgbClr val="3D7D6B"/>
                        </a:solidFill>
                        <a:latin typeface="Verdana" panose="020B0604030504040204" pitchFamily="34" charset="0"/>
                        <a:ea typeface="Verdana" panose="020B0604030504040204" pitchFamily="34" charset="0"/>
                        <a:cs typeface="Verdana" panose="020B0604030504040204" pitchFamily="34" charset="0"/>
                        <a:sym typeface="Verdana"/>
                        <a:rtl val="0"/>
                      </a:endParaRPr>
                    </a:p>
                  </a:txBody>
                  <a:tcPr/>
                </a:tc>
              </a:tr>
            </a:tbl>
          </a:graphicData>
        </a:graphic>
      </p:graphicFrame>
    </p:spTree>
    <p:extLst>
      <p:ext uri="{BB962C8B-B14F-4D97-AF65-F5344CB8AC3E}">
        <p14:creationId xmlns:p14="http://schemas.microsoft.com/office/powerpoint/2010/main" val="1486032331"/>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solidFill>
                  <a:srgbClr val="3D7D6B"/>
                </a:solidFill>
                <a:latin typeface="Verdana"/>
                <a:ea typeface="Verdana"/>
                <a:cs typeface="Verdana"/>
                <a:sym typeface="Verdana"/>
              </a:rPr>
              <a:t>Mark scheme: key wording</a:t>
            </a:r>
            <a:endParaRPr lang="en-GB" sz="2400" dirty="0">
              <a:latin typeface="Verdana" panose="020B0604030504040204" pitchFamily="34" charset="0"/>
              <a:ea typeface="Verdana" panose="020B0604030504040204" pitchFamily="34" charset="0"/>
              <a:cs typeface="Verdana" panose="020B0604030504040204" pitchFamily="34" charset="0"/>
            </a:endParaRPr>
          </a:p>
        </p:txBody>
      </p:sp>
      <p:sp>
        <p:nvSpPr>
          <p:cNvPr id="3" name="Text Placeholder 2"/>
          <p:cNvSpPr>
            <a:spLocks noGrp="1"/>
          </p:cNvSpPr>
          <p:nvPr>
            <p:ph type="body" idx="1"/>
          </p:nvPr>
        </p:nvSpPr>
        <p:spPr>
          <a:xfrm>
            <a:off x="179512" y="1548070"/>
            <a:ext cx="8784976" cy="4761249"/>
          </a:xfrm>
        </p:spPr>
        <p:txBody>
          <a:bodyPr/>
          <a:lstStyle/>
          <a:p>
            <a:r>
              <a:rPr lang="en-GB" sz="1600" b="1" dirty="0">
                <a:latin typeface="Verdana" panose="020B0604030504040204" pitchFamily="34" charset="0"/>
                <a:ea typeface="Verdana" panose="020B0604030504040204" pitchFamily="34" charset="0"/>
                <a:cs typeface="Verdana" panose="020B0604030504040204" pitchFamily="34" charset="0"/>
              </a:rPr>
              <a:t>AO2</a:t>
            </a:r>
          </a:p>
          <a:p>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b="1" dirty="0">
                <a:latin typeface="Verdana" panose="020B0604030504040204" pitchFamily="34" charset="0"/>
                <a:ea typeface="Verdana" panose="020B0604030504040204" pitchFamily="34" charset="0"/>
                <a:cs typeface="Verdana" panose="020B0604030504040204" pitchFamily="34" charset="0"/>
              </a:rPr>
              <a:t>Level 1</a:t>
            </a:r>
            <a:r>
              <a:rPr lang="en-GB" sz="1600" dirty="0">
                <a:latin typeface="Verdana" panose="020B0604030504040204" pitchFamily="34" charset="0"/>
                <a:ea typeface="Verdana" panose="020B0604030504040204" pitchFamily="34" charset="0"/>
                <a:cs typeface="Verdana" panose="020B0604030504040204" pitchFamily="34" charset="0"/>
              </a:rPr>
              <a:t> -  </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smtClean="0">
                <a:latin typeface="Verdana" panose="020B0604030504040204" pitchFamily="34" charset="0"/>
                <a:ea typeface="Verdana" panose="020B0604030504040204" pitchFamily="34" charset="0"/>
                <a:cs typeface="Verdana" panose="020B0604030504040204" pitchFamily="34" charset="0"/>
              </a:rPr>
              <a:t>simple</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response with </a:t>
            </a:r>
            <a:r>
              <a:rPr lang="en-GB" sz="1600" u="sng" dirty="0">
                <a:latin typeface="Verdana" panose="020B0604030504040204" pitchFamily="34" charset="0"/>
                <a:ea typeface="Verdana" panose="020B0604030504040204" pitchFamily="34" charset="0"/>
                <a:cs typeface="Verdana" panose="020B0604030504040204" pitchFamily="34" charset="0"/>
              </a:rPr>
              <a:t>minimal</a:t>
            </a:r>
            <a:r>
              <a:rPr lang="en-GB" sz="1600" dirty="0">
                <a:latin typeface="Verdana" panose="020B0604030504040204" pitchFamily="34" charset="0"/>
                <a:ea typeface="Verdana" panose="020B0604030504040204" pitchFamily="34" charset="0"/>
                <a:cs typeface="Verdana" panose="020B0604030504040204" pitchFamily="34" charset="0"/>
              </a:rPr>
              <a:t> identification of</a:t>
            </a: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language/form/structure</a:t>
            </a:r>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u="sng" dirty="0">
                <a:latin typeface="Verdana" panose="020B0604030504040204" pitchFamily="34" charset="0"/>
                <a:ea typeface="Verdana" panose="020B0604030504040204" pitchFamily="34" charset="0"/>
                <a:cs typeface="Verdana" panose="020B0604030504040204" pitchFamily="34" charset="0"/>
              </a:rPr>
              <a:t>Little</a:t>
            </a:r>
            <a:r>
              <a:rPr lang="en-GB" sz="1600" dirty="0">
                <a:latin typeface="Verdana" panose="020B0604030504040204" pitchFamily="34" charset="0"/>
                <a:ea typeface="Verdana" panose="020B0604030504040204" pitchFamily="34" charset="0"/>
                <a:cs typeface="Verdana" panose="020B0604030504040204" pitchFamily="34" charset="0"/>
              </a:rPr>
              <a:t> evidence of terminology</a:t>
            </a:r>
          </a:p>
          <a:p>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b="1" dirty="0">
                <a:latin typeface="Verdana" panose="020B0604030504040204" pitchFamily="34" charset="0"/>
                <a:ea typeface="Verdana" panose="020B0604030504040204" pitchFamily="34" charset="0"/>
                <a:cs typeface="Verdana" panose="020B0604030504040204" pitchFamily="34" charset="0"/>
              </a:rPr>
              <a:t>Level 2</a:t>
            </a:r>
            <a:r>
              <a:rPr lang="en-GB" sz="1600" dirty="0">
                <a:latin typeface="Verdana" panose="020B0604030504040204" pitchFamily="34" charset="0"/>
                <a:ea typeface="Verdana" panose="020B0604030504040204" pitchFamily="34" charset="0"/>
                <a:cs typeface="Verdana" panose="020B0604030504040204" pitchFamily="34" charset="0"/>
              </a:rPr>
              <a:t> -  </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smtClean="0">
                <a:latin typeface="Verdana" panose="020B0604030504040204" pitchFamily="34" charset="0"/>
                <a:ea typeface="Verdana" panose="020B0604030504040204" pitchFamily="34" charset="0"/>
                <a:cs typeface="Verdana" panose="020B0604030504040204" pitchFamily="34" charset="0"/>
              </a:rPr>
              <a:t>largely </a:t>
            </a:r>
            <a:r>
              <a:rPr lang="en-GB" sz="1600" u="sng" dirty="0">
                <a:latin typeface="Verdana" panose="020B0604030504040204" pitchFamily="34" charset="0"/>
                <a:ea typeface="Verdana" panose="020B0604030504040204" pitchFamily="34" charset="0"/>
                <a:cs typeface="Verdana" panose="020B0604030504040204" pitchFamily="34" charset="0"/>
              </a:rPr>
              <a:t>descriptive</a:t>
            </a:r>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u="sng" dirty="0">
                <a:latin typeface="Verdana" panose="020B0604030504040204" pitchFamily="34" charset="0"/>
                <a:ea typeface="Verdana" panose="020B0604030504040204" pitchFamily="34" charset="0"/>
                <a:cs typeface="Verdana" panose="020B0604030504040204" pitchFamily="34" charset="0"/>
              </a:rPr>
              <a:t>Some</a:t>
            </a:r>
            <a:r>
              <a:rPr lang="en-GB" sz="1600" dirty="0">
                <a:latin typeface="Verdana" panose="020B0604030504040204" pitchFamily="34" charset="0"/>
                <a:ea typeface="Verdana" panose="020B0604030504040204" pitchFamily="34" charset="0"/>
                <a:cs typeface="Verdana" panose="020B0604030504040204" pitchFamily="34" charset="0"/>
              </a:rPr>
              <a:t> comment on </a:t>
            </a:r>
            <a:r>
              <a:rPr lang="en-GB" sz="1600" dirty="0" smtClean="0">
                <a:latin typeface="Verdana" panose="020B0604030504040204" pitchFamily="34" charset="0"/>
                <a:ea typeface="Verdana" panose="020B0604030504040204" pitchFamily="34" charset="0"/>
                <a:cs typeface="Verdana" panose="020B0604030504040204" pitchFamily="34" charset="0"/>
              </a:rPr>
              <a:t>language/form/structure. </a:t>
            </a:r>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L</a:t>
            </a:r>
            <a:r>
              <a:rPr lang="en-GB" sz="1600" u="sng" dirty="0" smtClean="0">
                <a:latin typeface="Verdana" panose="020B0604030504040204" pitchFamily="34" charset="0"/>
                <a:ea typeface="Verdana" panose="020B0604030504040204" pitchFamily="34" charset="0"/>
                <a:cs typeface="Verdana" panose="020B0604030504040204" pitchFamily="34" charset="0"/>
              </a:rPr>
              <a:t>imited</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use of terminology</a:t>
            </a:r>
          </a:p>
          <a:p>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b="1" dirty="0">
                <a:latin typeface="Verdana" panose="020B0604030504040204" pitchFamily="34" charset="0"/>
                <a:ea typeface="Verdana" panose="020B0604030504040204" pitchFamily="34" charset="0"/>
                <a:cs typeface="Verdana" panose="020B0604030504040204" pitchFamily="34" charset="0"/>
              </a:rPr>
              <a:t>Level 3</a:t>
            </a:r>
            <a:r>
              <a:rPr lang="en-GB" sz="1600" dirty="0">
                <a:latin typeface="Verdana" panose="020B0604030504040204" pitchFamily="34" charset="0"/>
                <a:ea typeface="Verdana" panose="020B0604030504040204" pitchFamily="34" charset="0"/>
                <a:cs typeface="Verdana" panose="020B0604030504040204" pitchFamily="34" charset="0"/>
              </a:rPr>
              <a:t> -  </a:t>
            </a:r>
            <a:r>
              <a:rPr lang="en-GB" sz="1600" dirty="0" smtClean="0">
                <a:latin typeface="Verdana" panose="020B0604030504040204" pitchFamily="34" charset="0"/>
                <a:ea typeface="Verdana" panose="020B0604030504040204" pitchFamily="34" charset="0"/>
                <a:cs typeface="Verdana" panose="020B0604030504040204" pitchFamily="34" charset="0"/>
              </a:rPr>
              <a:t> an </a:t>
            </a:r>
            <a:r>
              <a:rPr lang="en-GB" sz="1600" u="sng" dirty="0">
                <a:latin typeface="Verdana" panose="020B0604030504040204" pitchFamily="34" charset="0"/>
                <a:ea typeface="Verdana" panose="020B0604030504040204" pitchFamily="34" charset="0"/>
                <a:cs typeface="Verdana" panose="020B0604030504040204" pitchFamily="34" charset="0"/>
              </a:rPr>
              <a:t>understanding of a range </a:t>
            </a:r>
            <a:r>
              <a:rPr lang="en-GB" sz="1600" dirty="0">
                <a:latin typeface="Verdana" panose="020B0604030504040204" pitchFamily="34" charset="0"/>
                <a:ea typeface="Verdana" panose="020B0604030504040204" pitchFamily="34" charset="0"/>
                <a:cs typeface="Verdana" panose="020B0604030504040204" pitchFamily="34" charset="0"/>
              </a:rPr>
              <a:t>of language/form/structure </a:t>
            </a:r>
            <a:r>
              <a:rPr lang="en-GB" sz="1600" dirty="0" smtClean="0">
                <a:latin typeface="Verdana" panose="020B0604030504040204" pitchFamily="34" charset="0"/>
                <a:ea typeface="Verdana" panose="020B0604030504040204" pitchFamily="34" charset="0"/>
                <a:cs typeface="Verdana" panose="020B0604030504040204" pitchFamily="34" charset="0"/>
              </a:rPr>
              <a:t>features. </a:t>
            </a:r>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R</a:t>
            </a:r>
            <a:r>
              <a:rPr lang="en-GB" sz="1600" u="sng" dirty="0" smtClean="0">
                <a:latin typeface="Verdana" panose="020B0604030504040204" pitchFamily="34" charset="0"/>
                <a:ea typeface="Verdana" panose="020B0604030504040204" pitchFamily="34" charset="0"/>
                <a:cs typeface="Verdana" panose="020B0604030504040204" pitchFamily="34" charset="0"/>
              </a:rPr>
              <a:t>elevant</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subject terminology is used to </a:t>
            </a:r>
            <a:r>
              <a:rPr lang="en-GB" sz="1600" u="sng" dirty="0">
                <a:latin typeface="Verdana" panose="020B0604030504040204" pitchFamily="34" charset="0"/>
                <a:ea typeface="Verdana" panose="020B0604030504040204" pitchFamily="34" charset="0"/>
                <a:cs typeface="Verdana" panose="020B0604030504040204" pitchFamily="34" charset="0"/>
              </a:rPr>
              <a:t>support</a:t>
            </a:r>
            <a:r>
              <a:rPr lang="en-GB" sz="1600" dirty="0">
                <a:latin typeface="Verdana" panose="020B0604030504040204" pitchFamily="34" charset="0"/>
                <a:ea typeface="Verdana" panose="020B0604030504040204" pitchFamily="34" charset="0"/>
                <a:cs typeface="Verdana" panose="020B0604030504040204" pitchFamily="34" charset="0"/>
              </a:rPr>
              <a:t> examples</a:t>
            </a:r>
          </a:p>
          <a:p>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b="1" dirty="0">
                <a:latin typeface="Verdana" panose="020B0604030504040204" pitchFamily="34" charset="0"/>
                <a:ea typeface="Verdana" panose="020B0604030504040204" pitchFamily="34" charset="0"/>
                <a:cs typeface="Verdana" panose="020B0604030504040204" pitchFamily="34" charset="0"/>
              </a:rPr>
              <a:t>Level 4</a:t>
            </a:r>
            <a:r>
              <a:rPr lang="en-GB" sz="1600" dirty="0">
                <a:latin typeface="Verdana" panose="020B0604030504040204" pitchFamily="34" charset="0"/>
                <a:ea typeface="Verdana" panose="020B0604030504040204" pitchFamily="34" charset="0"/>
                <a:cs typeface="Verdana" panose="020B0604030504040204" pitchFamily="34" charset="0"/>
              </a:rPr>
              <a:t> – </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smtClean="0">
                <a:latin typeface="Verdana" panose="020B0604030504040204" pitchFamily="34" charset="0"/>
                <a:ea typeface="Verdana" panose="020B0604030504040204" pitchFamily="34" charset="0"/>
                <a:cs typeface="Verdana" panose="020B0604030504040204" pitchFamily="34" charset="0"/>
              </a:rPr>
              <a:t>focused </a:t>
            </a:r>
            <a:r>
              <a:rPr lang="en-GB" sz="1600" u="sng" dirty="0">
                <a:latin typeface="Verdana" panose="020B0604030504040204" pitchFamily="34" charset="0"/>
                <a:ea typeface="Verdana" panose="020B0604030504040204" pitchFamily="34" charset="0"/>
                <a:cs typeface="Verdana" panose="020B0604030504040204" pitchFamily="34" charset="0"/>
              </a:rPr>
              <a:t>and detailed</a:t>
            </a:r>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u="sng" dirty="0">
                <a:latin typeface="Verdana" panose="020B0604030504040204" pitchFamily="34" charset="0"/>
                <a:ea typeface="Verdana" panose="020B0604030504040204" pitchFamily="34" charset="0"/>
                <a:cs typeface="Verdana" panose="020B0604030504040204" pitchFamily="34" charset="0"/>
              </a:rPr>
              <a:t>Sustained </a:t>
            </a:r>
            <a:r>
              <a:rPr lang="en-GB" sz="1600" dirty="0">
                <a:latin typeface="Verdana" panose="020B0604030504040204" pitchFamily="34" charset="0"/>
                <a:ea typeface="Verdana" panose="020B0604030504040204" pitchFamily="34" charset="0"/>
                <a:cs typeface="Verdana" panose="020B0604030504040204" pitchFamily="34" charset="0"/>
              </a:rPr>
              <a:t>analysis of </a:t>
            </a: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language/form/structure. R</a:t>
            </a:r>
            <a:r>
              <a:rPr lang="en-GB" sz="1600" u="sng" dirty="0" smtClean="0">
                <a:latin typeface="Verdana" panose="020B0604030504040204" pitchFamily="34" charset="0"/>
                <a:ea typeface="Verdana" panose="020B0604030504040204" pitchFamily="34" charset="0"/>
                <a:cs typeface="Verdana" panose="020B0604030504040204" pitchFamily="34" charset="0"/>
              </a:rPr>
              <a:t>elevant</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subject terminology is used </a:t>
            </a: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a:latin typeface="Verdana" panose="020B0604030504040204" pitchFamily="34" charset="0"/>
                <a:ea typeface="Verdana" panose="020B0604030504040204" pitchFamily="34" charset="0"/>
                <a:cs typeface="Verdana" panose="020B0604030504040204" pitchFamily="34" charset="0"/>
              </a:rPr>
              <a:t>accurately</a:t>
            </a:r>
          </a:p>
          <a:p>
            <a:endParaRPr lang="en-GB" sz="1600" dirty="0">
              <a:latin typeface="Verdana" panose="020B0604030504040204" pitchFamily="34" charset="0"/>
              <a:ea typeface="Verdana" panose="020B0604030504040204" pitchFamily="34" charset="0"/>
              <a:cs typeface="Verdana" panose="020B0604030504040204" pitchFamily="34" charset="0"/>
            </a:endParaRPr>
          </a:p>
          <a:p>
            <a:r>
              <a:rPr lang="en-GB" sz="1600" b="1" dirty="0">
                <a:latin typeface="Verdana" panose="020B0604030504040204" pitchFamily="34" charset="0"/>
                <a:ea typeface="Verdana" panose="020B0604030504040204" pitchFamily="34" charset="0"/>
                <a:cs typeface="Verdana" panose="020B0604030504040204" pitchFamily="34" charset="0"/>
              </a:rPr>
              <a:t>Level 5</a:t>
            </a:r>
            <a:r>
              <a:rPr lang="en-GB" sz="1600" dirty="0">
                <a:latin typeface="Verdana" panose="020B0604030504040204" pitchFamily="34" charset="0"/>
                <a:ea typeface="Verdana" panose="020B0604030504040204" pitchFamily="34" charset="0"/>
                <a:cs typeface="Verdana" panose="020B0604030504040204" pitchFamily="34" charset="0"/>
              </a:rPr>
              <a:t> – </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u="sng" dirty="0" smtClean="0">
                <a:latin typeface="Verdana" panose="020B0604030504040204" pitchFamily="34" charset="0"/>
                <a:ea typeface="Verdana" panose="020B0604030504040204" pitchFamily="34" charset="0"/>
                <a:cs typeface="Verdana" panose="020B0604030504040204" pitchFamily="34" charset="0"/>
              </a:rPr>
              <a:t>cohesive</a:t>
            </a:r>
            <a:r>
              <a:rPr lang="en-GB" sz="1600" dirty="0" smtClean="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evaluation of the </a:t>
            </a:r>
            <a:r>
              <a:rPr lang="en-GB" sz="1600" u="sng" dirty="0">
                <a:latin typeface="Verdana" panose="020B0604030504040204" pitchFamily="34" charset="0"/>
                <a:ea typeface="Verdana" panose="020B0604030504040204" pitchFamily="34" charset="0"/>
                <a:cs typeface="Verdana" panose="020B0604030504040204" pitchFamily="34" charset="0"/>
              </a:rPr>
              <a:t>interrelationship</a:t>
            </a:r>
            <a:r>
              <a:rPr lang="en-GB" sz="1600" dirty="0">
                <a:latin typeface="Verdana" panose="020B0604030504040204" pitchFamily="34" charset="0"/>
                <a:ea typeface="Verdana" panose="020B0604030504040204" pitchFamily="34" charset="0"/>
                <a:cs typeface="Verdana" panose="020B0604030504040204" pitchFamily="34" charset="0"/>
              </a:rPr>
              <a:t> of </a:t>
            </a:r>
          </a:p>
          <a:p>
            <a:r>
              <a:rPr lang="en-GB" sz="1600" dirty="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           language/form/structure</a:t>
            </a:r>
            <a:r>
              <a:rPr lang="en-GB" sz="1600" dirty="0">
                <a:latin typeface="Verdana" panose="020B0604030504040204" pitchFamily="34" charset="0"/>
                <a:ea typeface="Verdana" panose="020B0604030504040204" pitchFamily="34" charset="0"/>
                <a:cs typeface="Verdana" panose="020B0604030504040204" pitchFamily="34" charset="0"/>
              </a:rPr>
              <a:t>. Terminology is </a:t>
            </a:r>
            <a:r>
              <a:rPr lang="en-GB" sz="1600" u="sng" dirty="0">
                <a:latin typeface="Verdana" panose="020B0604030504040204" pitchFamily="34" charset="0"/>
                <a:ea typeface="Verdana" panose="020B0604030504040204" pitchFamily="34" charset="0"/>
                <a:cs typeface="Verdana" panose="020B0604030504040204" pitchFamily="34" charset="0"/>
              </a:rPr>
              <a:t>integrated</a:t>
            </a:r>
            <a:r>
              <a:rPr lang="en-GB" sz="1600" dirty="0">
                <a:latin typeface="Verdana" panose="020B0604030504040204" pitchFamily="34" charset="0"/>
                <a:ea typeface="Verdana" panose="020B0604030504040204" pitchFamily="34" charset="0"/>
                <a:cs typeface="Verdana" panose="020B0604030504040204" pitchFamily="34" charset="0"/>
              </a:rPr>
              <a:t> and </a:t>
            </a:r>
            <a:r>
              <a:rPr lang="en-GB" sz="1600" u="sng" dirty="0">
                <a:latin typeface="Verdana" panose="020B0604030504040204" pitchFamily="34" charset="0"/>
                <a:ea typeface="Verdana" panose="020B0604030504040204" pitchFamily="34" charset="0"/>
                <a:cs typeface="Verdana" panose="020B0604030504040204" pitchFamily="34" charset="0"/>
              </a:rPr>
              <a:t>precise.</a:t>
            </a:r>
          </a:p>
          <a:p>
            <a:endParaRPr lang="en-GB" sz="1800" dirty="0"/>
          </a:p>
        </p:txBody>
      </p:sp>
    </p:spTree>
    <p:extLst>
      <p:ext uri="{BB962C8B-B14F-4D97-AF65-F5344CB8AC3E}">
        <p14:creationId xmlns:p14="http://schemas.microsoft.com/office/powerpoint/2010/main" val="3359612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332656"/>
            <a:ext cx="7992888" cy="5976664"/>
          </a:xfrm>
        </p:spPr>
        <p:txBody>
          <a:bodyPr/>
          <a:lstStyle/>
          <a:p>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1 </a:t>
            </a:r>
            <a:r>
              <a:rPr lang="en-US" sz="2400" b="1" dirty="0" smtClean="0">
                <a:solidFill>
                  <a:srgbClr val="3D7D6B"/>
                </a:solidFill>
                <a:latin typeface="Verdana"/>
                <a:ea typeface="Verdana"/>
                <a:cs typeface="Verdana"/>
                <a:sym typeface="Verdana"/>
              </a:rPr>
              <a:t>part a)- </a:t>
            </a:r>
            <a:r>
              <a:rPr lang="en-US" sz="2400" b="1" dirty="0">
                <a:solidFill>
                  <a:srgbClr val="3D7D6B"/>
                </a:solidFill>
                <a:latin typeface="Verdana"/>
                <a:ea typeface="Verdana"/>
                <a:cs typeface="Verdana"/>
                <a:sym typeface="Verdana"/>
              </a:rPr>
              <a:t>Macbeth</a:t>
            </a:r>
            <a:r>
              <a:rPr lang="en-GB" sz="2400" b="1" dirty="0">
                <a:latin typeface="Verdana" panose="020B0604030504040204" pitchFamily="34" charset="0"/>
                <a:ea typeface="Verdana" panose="020B0604030504040204" pitchFamily="34" charset="0"/>
                <a:cs typeface="Verdana" panose="020B0604030504040204" pitchFamily="34" charset="0"/>
              </a:rPr>
              <a:t/>
            </a:r>
            <a:br>
              <a:rPr lang="en-GB" sz="2400" b="1" dirty="0">
                <a:latin typeface="Verdana" panose="020B0604030504040204" pitchFamily="34" charset="0"/>
                <a:ea typeface="Verdana" panose="020B0604030504040204" pitchFamily="34" charset="0"/>
                <a:cs typeface="Verdana" panose="020B0604030504040204" pitchFamily="34" charset="0"/>
              </a:rPr>
            </a:br>
            <a:r>
              <a:rPr lang="en-GB" sz="2400" dirty="0"/>
              <a:t/>
            </a:r>
            <a:br>
              <a:rPr lang="en-GB" sz="2400" dirty="0"/>
            </a:br>
            <a:r>
              <a:rPr lang="en-GB" sz="2400" dirty="0" smtClean="0"/>
              <a:t/>
            </a:r>
            <a:br>
              <a:rPr lang="en-GB" sz="2400" dirty="0" smtClean="0"/>
            </a:br>
            <a:r>
              <a:rPr lang="en-GB" sz="2400" dirty="0"/>
              <a:t/>
            </a:r>
            <a:br>
              <a:rPr lang="en-GB" sz="2400" dirty="0"/>
            </a:br>
            <a:r>
              <a:rPr lang="en-GB" sz="2400" dirty="0"/>
              <a:t/>
            </a:r>
            <a:br>
              <a:rPr lang="en-GB" sz="2400" dirty="0"/>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2400" dirty="0"/>
              <a:t/>
            </a:r>
            <a:br>
              <a:rPr lang="en-GB" sz="2400" dirty="0"/>
            </a:br>
            <a:r>
              <a:rPr lang="en-GB" sz="1800" dirty="0"/>
              <a:t/>
            </a:r>
            <a:br>
              <a:rPr lang="en-GB" sz="1800" dirty="0"/>
            </a:br>
            <a:r>
              <a:rPr lang="en-GB" sz="1800" dirty="0"/>
              <a:t/>
            </a:r>
            <a:br>
              <a:rPr lang="en-GB" sz="1800" dirty="0"/>
            </a:br>
            <a:r>
              <a:rPr lang="en-GB" sz="1800" dirty="0"/>
              <a:t/>
            </a:r>
            <a:br>
              <a:rPr lang="en-GB" sz="1800" dirty="0"/>
            </a:br>
            <a:r>
              <a:rPr lang="en-GB" sz="1800" dirty="0"/>
              <a:t/>
            </a:r>
            <a:br>
              <a:rPr lang="en-GB" sz="1800" dirty="0"/>
            </a:br>
            <a:r>
              <a:rPr lang="en-GB" sz="1800"/>
              <a:t/>
            </a:r>
            <a:br>
              <a:rPr lang="en-GB" sz="1800"/>
            </a:br>
            <a:r>
              <a:rPr lang="en-GB" sz="1800" smtClean="0"/>
              <a:t>NB: </a:t>
            </a:r>
            <a:r>
              <a:rPr lang="en-GB" sz="1800" dirty="0" smtClean="0"/>
              <a:t>When </a:t>
            </a:r>
            <a:r>
              <a:rPr lang="en-GB" sz="1800" dirty="0"/>
              <a:t>working through the exemplar scripts, it helps to highlight </a:t>
            </a:r>
            <a:br>
              <a:rPr lang="en-GB" sz="1800" dirty="0"/>
            </a:br>
            <a:r>
              <a:rPr lang="en-GB" sz="1800" dirty="0" smtClean="0"/>
              <a:t>words/features </a:t>
            </a:r>
            <a:r>
              <a:rPr lang="en-GB" sz="1800" dirty="0"/>
              <a:t>that link to the key words within the specific levels of the </a:t>
            </a:r>
            <a:br>
              <a:rPr lang="en-GB" sz="1800" dirty="0"/>
            </a:br>
            <a:r>
              <a:rPr lang="en-GB" sz="1800" dirty="0" smtClean="0"/>
              <a:t>mark </a:t>
            </a:r>
            <a:r>
              <a:rPr lang="en-GB" sz="1800" dirty="0"/>
              <a:t>scheme. This will help you place the response in the correct level.</a:t>
            </a:r>
            <a:br>
              <a:rPr lang="en-GB" sz="1800" dirty="0"/>
            </a:br>
            <a:r>
              <a:rPr lang="en-GB" sz="1800" dirty="0"/>
              <a:t>    </a:t>
            </a:r>
            <a:br>
              <a:rPr lang="en-GB" sz="1800" dirty="0"/>
            </a:br>
            <a:r>
              <a:rPr lang="en-GB" sz="1800" dirty="0"/>
              <a:t>     </a:t>
            </a:r>
            <a:r>
              <a:rPr lang="en-GB" sz="2400" dirty="0"/>
              <a:t/>
            </a:r>
            <a:br>
              <a:rPr lang="en-GB" sz="2400" dirty="0"/>
            </a:br>
            <a:r>
              <a:rPr lang="en-GB" sz="2400" dirty="0"/>
              <a:t/>
            </a:r>
            <a:br>
              <a:rPr lang="en-GB" sz="2400" dirty="0"/>
            </a:br>
            <a:r>
              <a:rPr lang="en-GB" sz="2400" dirty="0"/>
              <a:t/>
            </a:r>
            <a:br>
              <a:rPr lang="en-GB" sz="2400" dirty="0"/>
            </a:br>
            <a:r>
              <a:rPr lang="en-GB" sz="2400" dirty="0"/>
              <a:t/>
            </a:r>
            <a:br>
              <a:rPr lang="en-GB" sz="2400" dirty="0"/>
            </a:br>
            <a:r>
              <a:rPr lang="en-GB" sz="2400" dirty="0"/>
              <a:t/>
            </a:r>
            <a:br>
              <a:rPr lang="en-GB" sz="2400" dirty="0"/>
            </a:br>
            <a:endParaRPr lang="en-GB" sz="2400" dirty="0"/>
          </a:p>
        </p:txBody>
      </p:sp>
      <p:pic>
        <p:nvPicPr>
          <p:cNvPr id="3" name="Picture 2"/>
          <p:cNvPicPr>
            <a:picLocks noChangeAspect="1"/>
          </p:cNvPicPr>
          <p:nvPr/>
        </p:nvPicPr>
        <p:blipFill rotWithShape="1">
          <a:blip r:embed="rId3"/>
          <a:srcRect l="24013" t="32281" r="9838" b="52215"/>
          <a:stretch/>
        </p:blipFill>
        <p:spPr>
          <a:xfrm>
            <a:off x="467544" y="1840904"/>
            <a:ext cx="8064896" cy="1512168"/>
          </a:xfrm>
          <a:prstGeom prst="rect">
            <a:avLst/>
          </a:prstGeom>
        </p:spPr>
      </p:pic>
    </p:spTree>
    <p:extLst>
      <p:ext uri="{BB962C8B-B14F-4D97-AF65-F5344CB8AC3E}">
        <p14:creationId xmlns:p14="http://schemas.microsoft.com/office/powerpoint/2010/main" val="785745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76672"/>
            <a:ext cx="8352928" cy="5616623"/>
          </a:xfrm>
        </p:spPr>
        <p:txBody>
          <a:bodyPr/>
          <a:lstStyle/>
          <a:p>
            <a:pPr>
              <a:lnSpc>
                <a:spcPct val="150000"/>
              </a:lnSpc>
            </a:pPr>
            <a:r>
              <a:rPr lang="en-GB" sz="1800" b="1" dirty="0">
                <a:latin typeface="Verdana" panose="020B0604030504040204" pitchFamily="34" charset="0"/>
                <a:ea typeface="Verdana" panose="020B0604030504040204" pitchFamily="34" charset="0"/>
                <a:cs typeface="Verdana" panose="020B0604030504040204" pitchFamily="34" charset="0"/>
              </a:rPr>
              <a:t>    </a:t>
            </a:r>
            <a:r>
              <a:rPr lang="en-US" sz="2400" b="1" dirty="0" smtClean="0">
                <a:solidFill>
                  <a:srgbClr val="3D7D6B"/>
                </a:solidFill>
                <a:latin typeface="Verdana"/>
                <a:ea typeface="Verdana"/>
                <a:cs typeface="Verdana"/>
                <a:sym typeface="Verdana"/>
              </a:rPr>
              <a:t>Script </a:t>
            </a:r>
            <a:r>
              <a:rPr lang="en-US" sz="2400" b="1" dirty="0">
                <a:solidFill>
                  <a:srgbClr val="3D7D6B"/>
                </a:solidFill>
                <a:latin typeface="Verdana"/>
                <a:ea typeface="Verdana"/>
                <a:cs typeface="Verdana"/>
                <a:sym typeface="Verdana"/>
              </a:rPr>
              <a:t>1 </a:t>
            </a:r>
            <a:r>
              <a:rPr lang="en-US" sz="2400" b="1" dirty="0" smtClean="0">
                <a:solidFill>
                  <a:srgbClr val="3D7D6B"/>
                </a:solidFill>
                <a:latin typeface="Verdana"/>
                <a:ea typeface="Verdana"/>
                <a:cs typeface="Verdana"/>
                <a:sym typeface="Verdana"/>
              </a:rPr>
              <a:t>part a) - </a:t>
            </a:r>
            <a:r>
              <a:rPr lang="en-US" sz="2400" b="1" dirty="0">
                <a:solidFill>
                  <a:srgbClr val="3D7D6B"/>
                </a:solidFill>
                <a:latin typeface="Verdana"/>
                <a:ea typeface="Verdana"/>
                <a:cs typeface="Verdana"/>
                <a:sym typeface="Verdana"/>
              </a:rPr>
              <a:t>Macbeth</a:t>
            </a:r>
            <a:r>
              <a:rPr lang="en-GB" sz="2400" b="1" dirty="0">
                <a:latin typeface="Verdana" panose="020B0604030504040204" pitchFamily="34" charset="0"/>
                <a:ea typeface="Verdana" panose="020B0604030504040204" pitchFamily="34" charset="0"/>
                <a:cs typeface="Verdana" panose="020B0604030504040204" pitchFamily="34" charset="0"/>
              </a:rPr>
              <a:t/>
            </a:r>
            <a:br>
              <a:rPr lang="en-GB" sz="2400" b="1" dirty="0">
                <a:latin typeface="Verdana" panose="020B0604030504040204" pitchFamily="34" charset="0"/>
                <a:ea typeface="Verdana" panose="020B0604030504040204" pitchFamily="34" charset="0"/>
                <a:cs typeface="Verdana" panose="020B0604030504040204" pitchFamily="34" charset="0"/>
              </a:rPr>
            </a:br>
            <a:r>
              <a:rPr lang="en-GB" sz="1800" b="1" dirty="0">
                <a:latin typeface="Verdana" panose="020B0604030504040204" pitchFamily="34" charset="0"/>
                <a:ea typeface="Verdana" panose="020B0604030504040204" pitchFamily="34" charset="0"/>
                <a:cs typeface="Verdana" panose="020B0604030504040204" pitchFamily="34" charset="0"/>
              </a:rPr>
              <a:t/>
            </a:r>
            <a:br>
              <a:rPr lang="en-GB" sz="1800" b="1" dirty="0">
                <a:latin typeface="Verdana" panose="020B0604030504040204" pitchFamily="34" charset="0"/>
                <a:ea typeface="Verdana" panose="020B0604030504040204" pitchFamily="34" charset="0"/>
                <a:cs typeface="Verdana" panose="020B0604030504040204" pitchFamily="34" charset="0"/>
              </a:rPr>
            </a:br>
            <a:r>
              <a:rPr lang="en-GB" sz="1800" b="1" dirty="0">
                <a:latin typeface="Verdana" panose="020B0604030504040204" pitchFamily="34" charset="0"/>
                <a:ea typeface="Verdana" panose="020B0604030504040204" pitchFamily="34" charset="0"/>
                <a:cs typeface="Verdana" panose="020B0604030504040204" pitchFamily="34" charset="0"/>
              </a:rPr>
              <a:t>Paragraph one</a:t>
            </a:r>
            <a:br>
              <a:rPr lang="en-GB" sz="1800" b="1" dirty="0">
                <a:latin typeface="Verdana" panose="020B0604030504040204" pitchFamily="34" charset="0"/>
                <a:ea typeface="Verdana" panose="020B0604030504040204" pitchFamily="34" charset="0"/>
                <a:cs typeface="Verdana" panose="020B0604030504040204" pitchFamily="34" charset="0"/>
              </a:rPr>
            </a:br>
            <a:r>
              <a:rPr lang="en-GB" sz="1800" b="1" dirty="0">
                <a:latin typeface="Verdana" panose="020B0604030504040204" pitchFamily="34" charset="0"/>
                <a:ea typeface="Verdana" panose="020B0604030504040204" pitchFamily="34" charset="0"/>
                <a:cs typeface="Verdana" panose="020B0604030504040204" pitchFamily="34" charset="0"/>
              </a:rPr>
              <a:t/>
            </a:r>
            <a:br>
              <a:rPr lang="en-GB" sz="1800" b="1" dirty="0">
                <a:latin typeface="Verdana" panose="020B0604030504040204" pitchFamily="34" charset="0"/>
                <a:ea typeface="Verdana" panose="020B0604030504040204" pitchFamily="34" charset="0"/>
                <a:cs typeface="Verdana" panose="020B0604030504040204" pitchFamily="34" charset="0"/>
              </a:rPr>
            </a:br>
            <a:r>
              <a:rPr lang="en-GB" dirty="0"/>
              <a:t/>
            </a:r>
            <a:br>
              <a:rPr lang="en-GB" dirty="0"/>
            </a:br>
            <a:r>
              <a:rPr lang="en-GB" dirty="0"/>
              <a:t/>
            </a:r>
            <a:br>
              <a:rPr lang="en-GB" dirty="0"/>
            </a:br>
            <a:endParaRPr lang="en-GB" sz="2000" dirty="0">
              <a:latin typeface="Lucida Handwriting" panose="03010101010101010101" pitchFamily="66"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rotWithShape="1">
          <a:blip r:embed="rId3"/>
          <a:srcRect l="10707" t="39172" r="28416" b="7673"/>
          <a:stretch/>
        </p:blipFill>
        <p:spPr>
          <a:xfrm>
            <a:off x="395536" y="2200671"/>
            <a:ext cx="7920880" cy="3888432"/>
          </a:xfrm>
          <a:prstGeom prst="rect">
            <a:avLst/>
          </a:prstGeom>
        </p:spPr>
      </p:pic>
    </p:spTree>
    <p:extLst>
      <p:ext uri="{BB962C8B-B14F-4D97-AF65-F5344CB8AC3E}">
        <p14:creationId xmlns:p14="http://schemas.microsoft.com/office/powerpoint/2010/main" val="515521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16632"/>
            <a:ext cx="6192688" cy="2952328"/>
          </a:xfrm>
        </p:spPr>
        <p:txBody>
          <a:bodyPr/>
          <a:lstStyle/>
          <a:p>
            <a:pPr fontAlgn="t"/>
            <a:r>
              <a:rPr lang="en-GB" dirty="0"/>
              <a:t/>
            </a:r>
            <a:br>
              <a:rPr lang="en-GB" dirty="0"/>
            </a:br>
            <a:r>
              <a:rPr lang="en-GB" dirty="0" smtClean="0"/>
              <a:t/>
            </a:r>
            <a:br>
              <a:rPr lang="en-GB" dirty="0" smtClean="0"/>
            </a:br>
            <a:r>
              <a:rPr lang="en-US" sz="2400" b="1" dirty="0" smtClean="0">
                <a:solidFill>
                  <a:srgbClr val="3D7D6B"/>
                </a:solidFill>
                <a:latin typeface="Verdana"/>
                <a:ea typeface="Verdana"/>
                <a:cs typeface="Verdana"/>
                <a:sym typeface="Verdana"/>
              </a:rPr>
              <a:t>Shakespeare - part b)</a:t>
            </a: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smtClean="0"/>
              <a:t/>
            </a:r>
            <a:br>
              <a:rPr lang="en-GB" dirty="0" smtClean="0"/>
            </a:br>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a:t/>
            </a:r>
            <a:br>
              <a:rPr lang="en-GB" dirty="0"/>
            </a:br>
            <a:r>
              <a:rPr lang="en-GB" dirty="0" smtClean="0"/>
              <a:t/>
            </a:r>
            <a:br>
              <a:rPr lang="en-GB" dirty="0" smtClean="0"/>
            </a:br>
            <a:r>
              <a:rPr lang="en-GB" dirty="0"/>
              <a:t/>
            </a:r>
            <a:br>
              <a:rPr lang="en-GB" dirty="0"/>
            </a:br>
            <a:endParaRPr lang="en-GB" dirty="0"/>
          </a:p>
        </p:txBody>
      </p:sp>
      <p:graphicFrame>
        <p:nvGraphicFramePr>
          <p:cNvPr id="3" name="Table 2"/>
          <p:cNvGraphicFramePr>
            <a:graphicFrameLocks noGrp="1"/>
          </p:cNvGraphicFramePr>
          <p:nvPr/>
        </p:nvGraphicFramePr>
        <p:xfrm>
          <a:off x="1547664" y="2636912"/>
          <a:ext cx="6096000" cy="2316480"/>
        </p:xfrm>
        <a:graphic>
          <a:graphicData uri="http://schemas.openxmlformats.org/drawingml/2006/table">
            <a:tbl>
              <a:tblPr firstRow="1" bandRow="1">
                <a:tableStyleId>{0CE8CB1A-2303-47FB-8809-915A3B7BF57A}</a:tableStyleId>
              </a:tblPr>
              <a:tblGrid>
                <a:gridCol w="1535832"/>
                <a:gridCol w="4560168"/>
              </a:tblGrid>
              <a:tr h="370840">
                <a:tc>
                  <a:txBody>
                    <a:bodyPr/>
                    <a:lstStyle/>
                    <a:p>
                      <a:r>
                        <a:rPr lang="en-GB" dirty="0" smtClean="0"/>
                        <a:t>AO1</a:t>
                      </a:r>
                      <a:endParaRPr lang="en-GB" dirty="0"/>
                    </a:p>
                  </a:txBody>
                  <a:tcPr/>
                </a:tc>
                <a:tc>
                  <a:txBody>
                    <a:bodyPr/>
                    <a:lstStyle/>
                    <a:p>
                      <a:r>
                        <a:rPr lang="en-GB" dirty="0" smtClean="0"/>
                        <a:t>Read, understand and respond to texts Students should be able to: </a:t>
                      </a:r>
                      <a:br>
                        <a:rPr lang="en-GB" dirty="0" smtClean="0"/>
                      </a:br>
                      <a:r>
                        <a:rPr lang="en-GB" dirty="0" smtClean="0"/>
                        <a:t>maintain a critical style and develop an informed personal response</a:t>
                      </a:r>
                      <a:br>
                        <a:rPr lang="en-GB" dirty="0" smtClean="0"/>
                      </a:br>
                      <a:r>
                        <a:rPr lang="en-GB" dirty="0" smtClean="0"/>
                        <a:t>use textual references, including quotations, to support and illustrate interpretations</a:t>
                      </a:r>
                      <a:br>
                        <a:rPr lang="en-GB" dirty="0" smtClean="0"/>
                      </a:br>
                      <a:endParaRPr lang="en-GB" dirty="0"/>
                    </a:p>
                  </a:txBody>
                  <a:tcPr/>
                </a:tc>
              </a:tr>
              <a:tr h="370840">
                <a:tc>
                  <a:txBody>
                    <a:bodyPr/>
                    <a:lstStyle/>
                    <a:p>
                      <a:r>
                        <a:rPr lang="en-GB" dirty="0" smtClean="0"/>
                        <a:t>AO3</a:t>
                      </a:r>
                      <a:endParaRPr lang="en-GB" dirty="0"/>
                    </a:p>
                  </a:txBody>
                  <a:tcPr/>
                </a:tc>
                <a:tc>
                  <a:txBody>
                    <a:bodyPr/>
                    <a:lstStyle/>
                    <a:p>
                      <a:r>
                        <a:rPr lang="en-GB" dirty="0" smtClean="0"/>
                        <a:t>Show understanding of the relationships between texts and the contexts in which they were written </a:t>
                      </a:r>
                      <a:br>
                        <a:rPr lang="en-GB" dirty="0" smtClean="0"/>
                      </a:br>
                      <a:endParaRPr lang="en-GB" dirty="0"/>
                    </a:p>
                  </a:txBody>
                  <a:tcPr/>
                </a:tc>
              </a:tr>
            </a:tbl>
          </a:graphicData>
        </a:graphic>
      </p:graphicFrame>
    </p:spTree>
    <p:extLst>
      <p:ext uri="{BB962C8B-B14F-4D97-AF65-F5344CB8AC3E}">
        <p14:creationId xmlns:p14="http://schemas.microsoft.com/office/powerpoint/2010/main" val="2845663023"/>
      </p:ext>
    </p:extLst>
  </p:cSld>
  <p:clrMapOvr>
    <a:masterClrMapping/>
  </p:clrMapOvr>
</p:sld>
</file>

<file path=ppt/theme/theme1.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3357</TotalTime>
  <Words>2457</Words>
  <Application>Microsoft Office PowerPoint</Application>
  <PresentationFormat>On-screen Show (4:3)</PresentationFormat>
  <Paragraphs>472</Paragraphs>
  <Slides>38</Slides>
  <Notes>37</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38</vt:i4>
      </vt:variant>
    </vt:vector>
  </HeadingPairs>
  <TitlesOfParts>
    <vt:vector size="47" baseType="lpstr">
      <vt:lpstr>Arial</vt:lpstr>
      <vt:lpstr>Lucida Handwriting</vt:lpstr>
      <vt:lpstr>Times New Roman</vt:lpstr>
      <vt:lpstr>Verdana</vt:lpstr>
      <vt:lpstr>Verdana-Bold</vt:lpstr>
      <vt:lpstr>2_Blank Presentation</vt:lpstr>
      <vt:lpstr>1_Blank Presentation</vt:lpstr>
      <vt:lpstr>Blank Presentation</vt:lpstr>
      <vt:lpstr>3_Blank Presentation</vt:lpstr>
      <vt:lpstr>   </vt:lpstr>
      <vt:lpstr>Session Agenda  English Literature 10:00 – 10:05  Introduction and overview of Paper 1 10:05 – 10:35 Shakespeare 10:35 – 11:05 Post-1914 Literature 11:05 - 11:10 Introduction and overview of Paper 2 11:10 – 11:40 19th-century novel 11:40 – 12:30 Poetry (Anthology and Unseen)  Exemplars showing different levels of performance on a range of texts are available in your packs. We are limited to a sample of exemplars during the session. Therefore, you have a selection to take away and review in your own time. </vt:lpstr>
      <vt:lpstr>Aims of the training</vt:lpstr>
      <vt:lpstr>Paper 1 Section A: Shakespeare                      </vt:lpstr>
      <vt:lpstr>Paper 1 Section A: Shakespeare </vt:lpstr>
      <vt:lpstr>Mark scheme: key wording</vt:lpstr>
      <vt:lpstr>Script 1 part a)- Macbeth            NB: When working through the exemplar scripts, it helps to highlight  words/features that link to the key words within the specific levels of the  mark scheme. This will help you place the response in the correct level.                </vt:lpstr>
      <vt:lpstr>    Script 1 part a) - Macbeth  Paragraph one    </vt:lpstr>
      <vt:lpstr>  Shakespeare - part b)              </vt:lpstr>
      <vt:lpstr> Script 1 part b) - Macbeth              </vt:lpstr>
      <vt:lpstr>Script 1 part b) - Macbeth</vt:lpstr>
      <vt:lpstr>Script 3 – Much Ado About Nothing</vt:lpstr>
      <vt:lpstr>Paper 1 Section B: Post-1914 Literature  An Inspector Calls, Hobson’s Choice, Blood Brothers, Journey’s End, Animal Farm, Lord of the Flies, Anita and me, The Woman in Black.             Candidates have a choice of 2 questions             </vt:lpstr>
      <vt:lpstr>PowerPoint Presentation</vt:lpstr>
      <vt:lpstr>Script 4 - Journey’s End </vt:lpstr>
      <vt:lpstr>PowerPoint Presentation</vt:lpstr>
      <vt:lpstr>Script 6 - Blood Brothers   </vt:lpstr>
      <vt:lpstr>PowerPoint Presentation</vt:lpstr>
      <vt:lpstr>Paper 2 Section A : 19th-century Novel  Choice of texts: Jane Eyre, Great Expectations, Dr Jekyll and Mr Hyde, A Christmas Carol, Pride and Prejudice, Silas Marner, Frankenstein  Part a)      Part b)             </vt:lpstr>
      <vt:lpstr>Script 1 part a) - Great Expectations </vt:lpstr>
      <vt:lpstr>PowerPoint Presentation</vt:lpstr>
      <vt:lpstr>Dr Jekyll and Mr Hyde – scripts 4-7</vt:lpstr>
      <vt:lpstr>Script 4 – Dr Jekyll and Mr Hyde 3a  Read this response and decide the Level.</vt:lpstr>
      <vt:lpstr>PowerPoint Presentation</vt:lpstr>
      <vt:lpstr>Script 7 – Dr Jekyll and Mr Hyde Parts a) and b)</vt:lpstr>
      <vt:lpstr>A Christmas Carol – scripts 8 and 9</vt:lpstr>
      <vt:lpstr>Script 9 - A Christmas Carol</vt:lpstr>
      <vt:lpstr>Pride and Prejudice  (Scripts 10 – 14)</vt:lpstr>
      <vt:lpstr>Section B, Part 1 - Poetry Anthology</vt:lpstr>
      <vt:lpstr>Understanding the relationship between a text and its context (AO3)   There are different kinds, or categories, of context which affect authors’ work and the reader’s response to it. Teaching should include:  ● the author's own life and individual situation, including the place and time of writing, only where these relate to the text ● the historical setting, time and location of the text ● social and cultural contexts (e.g. attitudes in society; expectations of different cultural groups) ● the literary context of the text, for example, literary movements or genres  ● the way in which texts are received and engaged with by different audiences, at different times (for example, how a text may be read differently in the twenty-first century from when it was written). </vt:lpstr>
      <vt:lpstr>Scripts 15 and 16 Poetry Anthology (Conflict)</vt:lpstr>
      <vt:lpstr>PowerPoint Presentation</vt:lpstr>
      <vt:lpstr>PowerPoint Presentation</vt:lpstr>
      <vt:lpstr>PowerPoint Presentation</vt:lpstr>
      <vt:lpstr>Questions will always begin with ‘Compare’ and the three bullets will always remain the same.   Assessment Objectives: AO1 and AO2 with comparison requirement.      </vt:lpstr>
      <vt:lpstr>.  </vt:lpstr>
      <vt:lpstr>PowerPoint Presentation</vt:lpstr>
      <vt:lpstr>Contact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READY TO TEACH PEARSON'S NEW GCSE (9-1) ENGLISH LANGUAGE FROM 2015  14GBAE01</dc:title>
  <dc:creator>Clark, Emma</dc:creator>
  <cp:lastModifiedBy>Slade, Liz</cp:lastModifiedBy>
  <cp:revision>418</cp:revision>
  <cp:lastPrinted>2016-08-11T12:14:15Z</cp:lastPrinted>
  <dcterms:modified xsi:type="dcterms:W3CDTF">2017-02-03T12:16:30Z</dcterms:modified>
</cp:coreProperties>
</file>